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15" r:id="rId4"/>
    <p:sldId id="263" r:id="rId5"/>
    <p:sldId id="264" r:id="rId6"/>
    <p:sldId id="265" r:id="rId7"/>
    <p:sldId id="325" r:id="rId8"/>
    <p:sldId id="267" r:id="rId9"/>
    <p:sldId id="268" r:id="rId10"/>
    <p:sldId id="269" r:id="rId11"/>
    <p:sldId id="316" r:id="rId12"/>
    <p:sldId id="271" r:id="rId13"/>
    <p:sldId id="323" r:id="rId14"/>
    <p:sldId id="273" r:id="rId15"/>
    <p:sldId id="319" r:id="rId16"/>
    <p:sldId id="275" r:id="rId17"/>
    <p:sldId id="276" r:id="rId18"/>
    <p:sldId id="277" r:id="rId19"/>
    <p:sldId id="324" r:id="rId20"/>
    <p:sldId id="279" r:id="rId21"/>
    <p:sldId id="320" r:id="rId22"/>
    <p:sldId id="281" r:id="rId23"/>
    <p:sldId id="282" r:id="rId24"/>
    <p:sldId id="283" r:id="rId25"/>
    <p:sldId id="321" r:id="rId26"/>
    <p:sldId id="285" r:id="rId27"/>
    <p:sldId id="286" r:id="rId28"/>
    <p:sldId id="287" r:id="rId29"/>
    <p:sldId id="326" r:id="rId30"/>
    <p:sldId id="289" r:id="rId31"/>
    <p:sldId id="290" r:id="rId32"/>
    <p:sldId id="291" r:id="rId33"/>
    <p:sldId id="292" r:id="rId34"/>
    <p:sldId id="293" r:id="rId35"/>
    <p:sldId id="322" r:id="rId36"/>
    <p:sldId id="295" r:id="rId37"/>
    <p:sldId id="296" r:id="rId38"/>
    <p:sldId id="297" r:id="rId39"/>
    <p:sldId id="298" r:id="rId40"/>
    <p:sldId id="299" r:id="rId41"/>
    <p:sldId id="300"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39" autoAdjust="0"/>
    <p:restoredTop sz="90929" autoAdjust="0"/>
  </p:normalViewPr>
  <p:slideViewPr>
    <p:cSldViewPr>
      <p:cViewPr varScale="1">
        <p:scale>
          <a:sx n="110" d="100"/>
          <a:sy n="110" d="100"/>
        </p:scale>
        <p:origin x="-264" y="-84"/>
      </p:cViewPr>
      <p:guideLst>
        <p:guide orient="horz" pos="2160"/>
        <p:guide pos="2880"/>
      </p:guideLst>
    </p:cSldViewPr>
  </p:slideViewPr>
  <p:outlineViewPr>
    <p:cViewPr>
      <p:scale>
        <a:sx n="20" d="100"/>
        <a:sy n="20"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5" Type="http://schemas.openxmlformats.org/officeDocument/2006/relationships/image" Target="../media/image15.wmf"/><Relationship Id="rId4"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0" y="0"/>
            <a:ext cx="9144000" cy="457200"/>
          </a:xfrm>
          <a:prstGeom prst="rect">
            <a:avLst/>
          </a:prstGeom>
          <a:gradFill rotWithShape="0">
            <a:gsLst>
              <a:gs pos="0">
                <a:srgbClr val="36566E"/>
              </a:gs>
              <a:gs pos="100000">
                <a:srgbClr val="36566E">
                  <a:gamma/>
                  <a:shade val="46275"/>
                  <a:invGamma/>
                </a:srgbClr>
              </a:gs>
            </a:gsLst>
            <a:lin ang="2700000" scaled="1"/>
          </a:gradFill>
          <a:ln w="9525">
            <a:solidFill>
              <a:schemeClr val="tx1"/>
            </a:solidFill>
            <a:miter lim="800000"/>
            <a:headEnd/>
            <a:tailEnd/>
          </a:ln>
          <a:effectLst/>
        </p:spPr>
        <p:txBody>
          <a:bodyPr wrap="none" anchor="ctr"/>
          <a:lstStyle/>
          <a:p>
            <a:pPr algn="ctr" eaLnBrk="0" hangingPunct="0"/>
            <a:endParaRPr lang="en-US">
              <a:latin typeface="Times" pitchFamily="18" charset="0"/>
            </a:endParaRPr>
          </a:p>
        </p:txBody>
      </p:sp>
      <p:pic>
        <p:nvPicPr>
          <p:cNvPr id="1034" name="Picture 10"/>
          <p:cNvPicPr>
            <a:picLocks noChangeAspect="1" noChangeArrowheads="1"/>
          </p:cNvPicPr>
          <p:nvPr userDrawn="1"/>
        </p:nvPicPr>
        <p:blipFill>
          <a:blip r:embed="rId13" cstate="print"/>
          <a:srcRect/>
          <a:stretch>
            <a:fillRect/>
          </a:stretch>
        </p:blipFill>
        <p:spPr bwMode="auto">
          <a:xfrm>
            <a:off x="0" y="0"/>
            <a:ext cx="1295400" cy="3175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914400" y="838200"/>
            <a:ext cx="7313613" cy="914400"/>
          </a:xfrm>
          <a:prstGeom prst="rect">
            <a:avLst/>
          </a:prstGeom>
          <a:noFill/>
          <a:ln w="9525">
            <a:noFill/>
            <a:miter lim="800000"/>
            <a:headEnd/>
            <a:tailEnd/>
          </a:ln>
          <a:effectLst/>
        </p:spPr>
        <p:txBody>
          <a:bodyPr wrap="none"/>
          <a:lstStyle/>
          <a:p>
            <a:pPr algn="ctr"/>
            <a:r>
              <a:rPr lang="en-US" sz="3600" b="1">
                <a:solidFill>
                  <a:srgbClr val="006666"/>
                </a:solidFill>
              </a:rPr>
              <a:t>Cutnell/Johnson</a:t>
            </a:r>
            <a:br>
              <a:rPr lang="en-US" sz="3600" b="1">
                <a:solidFill>
                  <a:srgbClr val="006666"/>
                </a:solidFill>
              </a:rPr>
            </a:br>
            <a:r>
              <a:rPr lang="en-US" sz="3600" b="1">
                <a:solidFill>
                  <a:srgbClr val="006666"/>
                </a:solidFill>
              </a:rPr>
              <a:t>Physics 7</a:t>
            </a:r>
            <a:r>
              <a:rPr lang="en-US" sz="3600" b="1" baseline="30000">
                <a:solidFill>
                  <a:srgbClr val="006666"/>
                </a:solidFill>
              </a:rPr>
              <a:t>th</a:t>
            </a:r>
            <a:r>
              <a:rPr lang="en-US" sz="3600" b="1">
                <a:solidFill>
                  <a:srgbClr val="006666"/>
                </a:solidFill>
              </a:rPr>
              <a:t> edition</a:t>
            </a:r>
          </a:p>
        </p:txBody>
      </p:sp>
      <p:sp>
        <p:nvSpPr>
          <p:cNvPr id="2053" name="Rectangle 5"/>
          <p:cNvSpPr>
            <a:spLocks noChangeArrowheads="1"/>
          </p:cNvSpPr>
          <p:nvPr/>
        </p:nvSpPr>
        <p:spPr bwMode="auto">
          <a:xfrm>
            <a:off x="914400" y="2362200"/>
            <a:ext cx="7313613" cy="685800"/>
          </a:xfrm>
          <a:prstGeom prst="rect">
            <a:avLst/>
          </a:prstGeom>
          <a:noFill/>
          <a:ln w="9525">
            <a:noFill/>
            <a:miter lim="800000"/>
            <a:headEnd/>
            <a:tailEnd/>
          </a:ln>
          <a:effectLst/>
        </p:spPr>
        <p:txBody>
          <a:bodyPr wrap="none"/>
          <a:lstStyle/>
          <a:p>
            <a:pPr marL="342900" indent="-342900" algn="ctr">
              <a:spcBef>
                <a:spcPct val="20000"/>
              </a:spcBef>
            </a:pPr>
            <a:r>
              <a:rPr lang="en-US" sz="3200"/>
              <a:t>Classroom Response System Questions</a:t>
            </a:r>
          </a:p>
          <a:p>
            <a:pPr marL="342900" indent="-342900" algn="ctr">
              <a:spcBef>
                <a:spcPct val="20000"/>
              </a:spcBef>
              <a:buFontTx/>
              <a:buChar char="•"/>
            </a:pPr>
            <a:endParaRPr lang="en-US" sz="2800"/>
          </a:p>
        </p:txBody>
      </p:sp>
      <p:sp>
        <p:nvSpPr>
          <p:cNvPr id="2054" name="Text Box 6"/>
          <p:cNvSpPr txBox="1">
            <a:spLocks noChangeArrowheads="1"/>
          </p:cNvSpPr>
          <p:nvPr/>
        </p:nvSpPr>
        <p:spPr bwMode="auto">
          <a:xfrm>
            <a:off x="609600" y="3200400"/>
            <a:ext cx="7772400" cy="519113"/>
          </a:xfrm>
          <a:prstGeom prst="rect">
            <a:avLst/>
          </a:prstGeom>
          <a:noFill/>
          <a:ln w="9525">
            <a:noFill/>
            <a:miter lim="800000"/>
            <a:headEnd/>
            <a:tailEnd/>
          </a:ln>
          <a:effectLst/>
        </p:spPr>
        <p:txBody>
          <a:bodyPr>
            <a:spAutoFit/>
          </a:bodyPr>
          <a:lstStyle/>
          <a:p>
            <a:pPr algn="ctr" eaLnBrk="0" hangingPunct="0">
              <a:spcBef>
                <a:spcPct val="50000"/>
              </a:spcBef>
            </a:pPr>
            <a:r>
              <a:rPr lang="en-US" sz="2800">
                <a:latin typeface="Trump Mediaeval" pitchFamily="18" charset="0"/>
              </a:rPr>
              <a:t>Chapter 9 Rotational Dynamics</a:t>
            </a:r>
          </a:p>
        </p:txBody>
      </p:sp>
      <p:sp>
        <p:nvSpPr>
          <p:cNvPr id="2055" name="Text Box 7"/>
          <p:cNvSpPr txBox="1">
            <a:spLocks noChangeArrowheads="1"/>
          </p:cNvSpPr>
          <p:nvPr/>
        </p:nvSpPr>
        <p:spPr bwMode="auto">
          <a:xfrm>
            <a:off x="609600" y="4343400"/>
            <a:ext cx="7848600" cy="457200"/>
          </a:xfrm>
          <a:prstGeom prst="rect">
            <a:avLst/>
          </a:prstGeom>
          <a:noFill/>
          <a:ln w="9525">
            <a:noFill/>
            <a:miter lim="800000"/>
            <a:headEnd/>
            <a:tailEnd/>
          </a:ln>
          <a:effectLst/>
        </p:spPr>
        <p:txBody>
          <a:bodyPr>
            <a:spAutoFit/>
          </a:bodyPr>
          <a:lstStyle/>
          <a:p>
            <a:pPr algn="ctr" eaLnBrk="0" hangingPunct="0">
              <a:spcBef>
                <a:spcPct val="50000"/>
              </a:spcBef>
            </a:pPr>
            <a:r>
              <a:rPr lang="en-US" b="1">
                <a:solidFill>
                  <a:srgbClr val="006666"/>
                </a:solidFill>
              </a:rPr>
              <a:t>Interactive Lecture Questions</a:t>
            </a:r>
            <a:r>
              <a:rPr 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ext Box 2"/>
          <p:cNvSpPr txBox="1">
            <a:spLocks noChangeArrowheads="1"/>
          </p:cNvSpPr>
          <p:nvPr/>
        </p:nvSpPr>
        <p:spPr bwMode="auto">
          <a:xfrm>
            <a:off x="152400" y="914400"/>
            <a:ext cx="8839200" cy="5859463"/>
          </a:xfrm>
          <a:prstGeom prst="rect">
            <a:avLst/>
          </a:prstGeom>
          <a:noFill/>
          <a:ln w="9525">
            <a:noFill/>
            <a:miter lim="800000"/>
            <a:headEnd/>
            <a:tailEnd/>
          </a:ln>
          <a:effectLst/>
        </p:spPr>
        <p:txBody>
          <a:bodyPr>
            <a:spAutoFit/>
          </a:bodyPr>
          <a:lstStyle/>
          <a:p>
            <a:pPr marL="457200" indent="-457200"/>
            <a:r>
              <a:rPr lang="en-US" sz="1800"/>
              <a:t>9.2.1. At the circus, a clown balances a step ladder on his forehead.  </a:t>
            </a:r>
          </a:p>
          <a:p>
            <a:pPr marL="457200" indent="-457200"/>
            <a:r>
              <a:rPr lang="en-US" sz="1800"/>
              <a:t>A few people in the audience notice that he is continually moving to </a:t>
            </a:r>
          </a:p>
          <a:p>
            <a:pPr marL="457200" indent="-457200"/>
            <a:r>
              <a:rPr lang="en-US" sz="1800"/>
              <a:t>keep the ladder from falling off his forehead.  Why is this movement </a:t>
            </a:r>
          </a:p>
          <a:p>
            <a:pPr marL="457200" indent="-457200"/>
            <a:r>
              <a:rPr lang="en-US" sz="1800"/>
              <a:t>necessary?</a:t>
            </a:r>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r>
              <a:rPr lang="en-US" sz="1800"/>
              <a:t>a)  The clown is trying to apply a torque to the ladder in the direction opposite to other torques on the ladder.</a:t>
            </a:r>
          </a:p>
          <a:p>
            <a:pPr marL="457200" indent="-457200"/>
            <a:endParaRPr lang="en-US" sz="1800"/>
          </a:p>
          <a:p>
            <a:pPr marL="457200" indent="-457200"/>
            <a:r>
              <a:rPr lang="en-US" sz="1800"/>
              <a:t>b)  The clown is trying to keep the center of mass of the ladder directly above his head so that the torque due to the gravitational force is zero N</a:t>
            </a:r>
            <a:r>
              <a:rPr lang="en-US" sz="1800">
                <a:sym typeface="Wingdings" pitchFamily="2" charset="2"/>
              </a:rPr>
              <a:t></a:t>
            </a:r>
            <a:r>
              <a:rPr lang="en-US" sz="1800"/>
              <a:t>m.</a:t>
            </a:r>
          </a:p>
          <a:p>
            <a:pPr marL="457200" indent="-457200"/>
            <a:endParaRPr lang="en-US" sz="1800"/>
          </a:p>
          <a:p>
            <a:pPr marL="457200" indent="-457200"/>
            <a:r>
              <a:rPr lang="en-US" sz="1800"/>
              <a:t>c)  By rocking the ladder on his forehead, the ladder will be more stable than if it were stationary.  This is similar to riding a bicycle.  You can easily balance a bicycle when it’s </a:t>
            </a:r>
          </a:p>
          <a:p>
            <a:pPr marL="457200" indent="-457200"/>
            <a:r>
              <a:rPr lang="en-US" sz="1800"/>
              <a:t>rolling, but not when it’s stationary.</a:t>
            </a:r>
          </a:p>
          <a:p>
            <a:pPr marL="457200" indent="-457200"/>
            <a:endParaRPr lang="en-US" sz="1800"/>
          </a:p>
          <a:p>
            <a:pPr marL="457200" indent="-457200"/>
            <a:r>
              <a:rPr lang="en-US" sz="1800"/>
              <a:t>d)  This movement is not necessary.  The clown is trying to make this look harder than it really is for entertainment value.  The ladder will easily balance in the clown’s forehead.</a:t>
            </a:r>
          </a:p>
          <a:p>
            <a:pPr marL="457200" indent="-457200"/>
            <a:endParaRPr lang="en-US" sz="1800"/>
          </a:p>
        </p:txBody>
      </p:sp>
      <p:pic>
        <p:nvPicPr>
          <p:cNvPr id="284675" name="Picture 3" descr="ilq090201"/>
          <p:cNvPicPr>
            <a:picLocks noChangeAspect="1" noChangeArrowheads="1"/>
          </p:cNvPicPr>
          <p:nvPr/>
        </p:nvPicPr>
        <p:blipFill>
          <a:blip r:embed="rId2" cstate="print"/>
          <a:srcRect/>
          <a:stretch>
            <a:fillRect/>
          </a:stretch>
        </p:blipFill>
        <p:spPr bwMode="auto">
          <a:xfrm>
            <a:off x="6953250" y="881063"/>
            <a:ext cx="1555750" cy="222408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Text Box 2"/>
          <p:cNvSpPr txBox="1">
            <a:spLocks noChangeArrowheads="1"/>
          </p:cNvSpPr>
          <p:nvPr/>
        </p:nvSpPr>
        <p:spPr bwMode="auto">
          <a:xfrm>
            <a:off x="152400" y="914400"/>
            <a:ext cx="8839200" cy="5859463"/>
          </a:xfrm>
          <a:prstGeom prst="rect">
            <a:avLst/>
          </a:prstGeom>
          <a:noFill/>
          <a:ln w="9525">
            <a:noFill/>
            <a:miter lim="800000"/>
            <a:headEnd/>
            <a:tailEnd/>
          </a:ln>
          <a:effectLst/>
        </p:spPr>
        <p:txBody>
          <a:bodyPr>
            <a:spAutoFit/>
          </a:bodyPr>
          <a:lstStyle/>
          <a:p>
            <a:pPr marL="457200" indent="-457200"/>
            <a:r>
              <a:rPr lang="en-US" sz="1800"/>
              <a:t>9.2.1. At the circus, a clown balances a step ladder on his forehead.  </a:t>
            </a:r>
          </a:p>
          <a:p>
            <a:pPr marL="457200" indent="-457200"/>
            <a:r>
              <a:rPr lang="en-US" sz="1800"/>
              <a:t>A few people in the audience notice that he is continually moving to </a:t>
            </a:r>
          </a:p>
          <a:p>
            <a:pPr marL="457200" indent="-457200"/>
            <a:r>
              <a:rPr lang="en-US" sz="1800"/>
              <a:t>keep the ladder from falling off his forehead.  Why is this movement </a:t>
            </a:r>
          </a:p>
          <a:p>
            <a:pPr marL="457200" indent="-457200"/>
            <a:r>
              <a:rPr lang="en-US" sz="1800"/>
              <a:t>necessary?</a:t>
            </a:r>
          </a:p>
          <a:p>
            <a:pPr marL="457200" indent="-457200"/>
            <a:endParaRPr lang="en-US" sz="1800"/>
          </a:p>
          <a:p>
            <a:pPr marL="457200" indent="-457200"/>
            <a:endParaRPr lang="en-US" sz="1800"/>
          </a:p>
          <a:p>
            <a:pPr marL="457200" indent="-457200"/>
            <a:endParaRPr lang="en-US" sz="1800"/>
          </a:p>
          <a:p>
            <a:pPr marL="457200" indent="-457200"/>
            <a:endParaRPr lang="en-US" sz="1800"/>
          </a:p>
          <a:p>
            <a:pPr marL="457200" indent="-457200"/>
            <a:r>
              <a:rPr lang="en-US" sz="1800"/>
              <a:t>a)  The clown is trying to apply a torque to the ladder in the direction opposite to other torques on the ladder.</a:t>
            </a:r>
          </a:p>
          <a:p>
            <a:pPr marL="457200" indent="-457200"/>
            <a:endParaRPr lang="en-US" sz="1800"/>
          </a:p>
          <a:p>
            <a:pPr marL="457200" indent="-457200"/>
            <a:r>
              <a:rPr lang="en-US" sz="1800"/>
              <a:t>b)  The clown is trying to keep the center of mass of the ladder directly above his head so that the torque due to the gravitational force is zero N</a:t>
            </a:r>
            <a:r>
              <a:rPr lang="en-US" sz="1800">
                <a:sym typeface="Wingdings" pitchFamily="2" charset="2"/>
              </a:rPr>
              <a:t></a:t>
            </a:r>
            <a:r>
              <a:rPr lang="en-US" sz="1800"/>
              <a:t>m.</a:t>
            </a:r>
          </a:p>
          <a:p>
            <a:pPr marL="457200" indent="-457200"/>
            <a:endParaRPr lang="en-US" sz="1800"/>
          </a:p>
          <a:p>
            <a:pPr marL="457200" indent="-457200"/>
            <a:r>
              <a:rPr lang="en-US" sz="1800"/>
              <a:t>c)  By rocking the ladder on his forehead, the ladder will be more stable than if it were stationary.  This is similar to riding a bicycle.  You can easily balance a bicycle when it’s </a:t>
            </a:r>
          </a:p>
          <a:p>
            <a:pPr marL="457200" indent="-457200"/>
            <a:r>
              <a:rPr lang="en-US" sz="1800"/>
              <a:t>rolling, but not when it’s stationary.</a:t>
            </a:r>
          </a:p>
          <a:p>
            <a:pPr marL="457200" indent="-457200"/>
            <a:endParaRPr lang="en-US" sz="1800"/>
          </a:p>
          <a:p>
            <a:pPr marL="457200" indent="-457200"/>
            <a:r>
              <a:rPr lang="en-US" sz="1800"/>
              <a:t>d)  This movement is not necessary.  The clown is trying to make this look harder than it really is for entertainment value.  The ladder will easily balance in the clown’s forehead.</a:t>
            </a:r>
          </a:p>
          <a:p>
            <a:pPr marL="457200" indent="-457200"/>
            <a:endParaRPr lang="en-US" sz="1800"/>
          </a:p>
        </p:txBody>
      </p:sp>
      <p:pic>
        <p:nvPicPr>
          <p:cNvPr id="332803" name="Picture 3" descr="ilq090201"/>
          <p:cNvPicPr>
            <a:picLocks noChangeAspect="1" noChangeArrowheads="1"/>
          </p:cNvPicPr>
          <p:nvPr/>
        </p:nvPicPr>
        <p:blipFill>
          <a:blip r:embed="rId2" cstate="print"/>
          <a:srcRect/>
          <a:stretch>
            <a:fillRect/>
          </a:stretch>
        </p:blipFill>
        <p:spPr bwMode="auto">
          <a:xfrm>
            <a:off x="6953250" y="881063"/>
            <a:ext cx="1555750" cy="2224087"/>
          </a:xfrm>
          <a:prstGeom prst="rect">
            <a:avLst/>
          </a:prstGeom>
          <a:noFill/>
        </p:spPr>
      </p:pic>
      <p:sp>
        <p:nvSpPr>
          <p:cNvPr id="332804" name="Rectangle 4"/>
          <p:cNvSpPr>
            <a:spLocks noChangeArrowheads="1"/>
          </p:cNvSpPr>
          <p:nvPr/>
        </p:nvSpPr>
        <p:spPr bwMode="auto">
          <a:xfrm>
            <a:off x="152400" y="3824288"/>
            <a:ext cx="8747125" cy="893762"/>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2"/>
          <p:cNvSpPr txBox="1">
            <a:spLocks noChangeArrowheads="1"/>
          </p:cNvSpPr>
          <p:nvPr/>
        </p:nvSpPr>
        <p:spPr bwMode="auto">
          <a:xfrm>
            <a:off x="152400" y="914400"/>
            <a:ext cx="8839200" cy="5273675"/>
          </a:xfrm>
          <a:prstGeom prst="rect">
            <a:avLst/>
          </a:prstGeom>
          <a:noFill/>
          <a:ln w="9525">
            <a:noFill/>
            <a:miter lim="800000"/>
            <a:headEnd/>
            <a:tailEnd/>
          </a:ln>
          <a:effectLst/>
        </p:spPr>
        <p:txBody>
          <a:bodyPr>
            <a:spAutoFit/>
          </a:bodyPr>
          <a:lstStyle/>
          <a:p>
            <a:pPr marL="457200" indent="-457200"/>
            <a:r>
              <a:rPr lang="en-US" sz="2000"/>
              <a:t>9.2.2. In the seventeenth century, French mathematician Gilles de Roberval developed a balance, shown in part A in the figure, for commercial weighing and it is still in use today.  A variation of this device, shown part B of the figure, is used for physics demonstrations.  In this case, the two triangular objects have equal mass and rest on the two horizontal arms at an equal distance from the vertical bars.  When the system is released, there is no movement because the system is in equilibrium.  One of the objects is then slid to the right as shown in part C, what will happen when the system is released?</a:t>
            </a:r>
          </a:p>
          <a:p>
            <a:pPr marL="457200" indent="-457200"/>
            <a:endParaRPr lang="en-US" sz="2000"/>
          </a:p>
          <a:p>
            <a:pPr marL="457200" indent="-457200"/>
            <a:r>
              <a:rPr lang="en-US" sz="2000"/>
              <a:t>a)  The arm on the right </a:t>
            </a:r>
          </a:p>
          <a:p>
            <a:pPr marL="457200" indent="-457200"/>
            <a:r>
              <a:rPr lang="en-US" sz="2000"/>
              <a:t>will go up.</a:t>
            </a:r>
          </a:p>
          <a:p>
            <a:pPr marL="457200" indent="-457200"/>
            <a:endParaRPr lang="en-US" sz="2000"/>
          </a:p>
          <a:p>
            <a:pPr marL="457200" indent="-457200"/>
            <a:r>
              <a:rPr lang="en-US" sz="2000"/>
              <a:t>b)  The arm on the left </a:t>
            </a:r>
          </a:p>
          <a:p>
            <a:pPr marL="457200" indent="-457200"/>
            <a:r>
              <a:rPr lang="en-US" sz="2000"/>
              <a:t>will go up.</a:t>
            </a:r>
          </a:p>
          <a:p>
            <a:pPr marL="457200" indent="-457200"/>
            <a:endParaRPr lang="en-US" sz="2000"/>
          </a:p>
          <a:p>
            <a:pPr marL="457200" indent="-457200"/>
            <a:r>
              <a:rPr lang="en-US" sz="2000"/>
              <a:t>c)  Neither arm will move. </a:t>
            </a:r>
          </a:p>
          <a:p>
            <a:pPr marL="457200" indent="-457200"/>
            <a:endParaRPr lang="en-US" sz="2000"/>
          </a:p>
        </p:txBody>
      </p:sp>
      <p:pic>
        <p:nvPicPr>
          <p:cNvPr id="286723" name="Picture 3" descr="ilq090202"/>
          <p:cNvPicPr>
            <a:picLocks noChangeAspect="1" noChangeArrowheads="1"/>
          </p:cNvPicPr>
          <p:nvPr/>
        </p:nvPicPr>
        <p:blipFill>
          <a:blip r:embed="rId2" cstate="print"/>
          <a:srcRect/>
          <a:stretch>
            <a:fillRect/>
          </a:stretch>
        </p:blipFill>
        <p:spPr bwMode="auto">
          <a:xfrm>
            <a:off x="3359150" y="3508375"/>
            <a:ext cx="5519738" cy="319246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Text Box 2"/>
          <p:cNvSpPr txBox="1">
            <a:spLocks noChangeArrowheads="1"/>
          </p:cNvSpPr>
          <p:nvPr/>
        </p:nvSpPr>
        <p:spPr bwMode="auto">
          <a:xfrm>
            <a:off x="152400" y="914400"/>
            <a:ext cx="8839200" cy="5273675"/>
          </a:xfrm>
          <a:prstGeom prst="rect">
            <a:avLst/>
          </a:prstGeom>
          <a:noFill/>
          <a:ln w="9525">
            <a:noFill/>
            <a:miter lim="800000"/>
            <a:headEnd/>
            <a:tailEnd/>
          </a:ln>
          <a:effectLst/>
        </p:spPr>
        <p:txBody>
          <a:bodyPr>
            <a:spAutoFit/>
          </a:bodyPr>
          <a:lstStyle/>
          <a:p>
            <a:pPr marL="457200" indent="-457200"/>
            <a:r>
              <a:rPr lang="en-US" sz="2000"/>
              <a:t>9.2.2. In the seventeenth century, French mathematician Gilles de Roberval developed a balance, shown in part A in the figure, for commercial weighing and it is still in use today.  A variation of this device, shown part B of the figure, is used for physics demonstrations.  In this case, the two triangular objects have equal mass and rest on the two horizontal arms at an equal distance from the vertical bars.  When the system is released, there is no movement because the system is in equilibrium.  One of the objects is then slid to the right as shown in part C, what will happen when the system is released?</a:t>
            </a:r>
          </a:p>
          <a:p>
            <a:pPr marL="457200" indent="-457200"/>
            <a:endParaRPr lang="en-US" sz="2000"/>
          </a:p>
          <a:p>
            <a:pPr marL="457200" indent="-457200"/>
            <a:r>
              <a:rPr lang="en-US" sz="2000"/>
              <a:t>a)  The arm on the right </a:t>
            </a:r>
          </a:p>
          <a:p>
            <a:pPr marL="457200" indent="-457200"/>
            <a:r>
              <a:rPr lang="en-US" sz="2000"/>
              <a:t>will go up.</a:t>
            </a:r>
          </a:p>
          <a:p>
            <a:pPr marL="457200" indent="-457200"/>
            <a:endParaRPr lang="en-US" sz="2000"/>
          </a:p>
          <a:p>
            <a:pPr marL="457200" indent="-457200"/>
            <a:r>
              <a:rPr lang="en-US" sz="2000"/>
              <a:t>b)  The arm on the left </a:t>
            </a:r>
          </a:p>
          <a:p>
            <a:pPr marL="457200" indent="-457200"/>
            <a:r>
              <a:rPr lang="en-US" sz="2000"/>
              <a:t>will go up.</a:t>
            </a:r>
          </a:p>
          <a:p>
            <a:pPr marL="457200" indent="-457200"/>
            <a:endParaRPr lang="en-US" sz="2000"/>
          </a:p>
          <a:p>
            <a:pPr marL="457200" indent="-457200"/>
            <a:r>
              <a:rPr lang="en-US" sz="2000"/>
              <a:t>c)  Neither arm will move. </a:t>
            </a:r>
          </a:p>
          <a:p>
            <a:pPr marL="457200" indent="-457200"/>
            <a:endParaRPr lang="en-US" sz="2000"/>
          </a:p>
        </p:txBody>
      </p:sp>
      <p:pic>
        <p:nvPicPr>
          <p:cNvPr id="339971" name="Picture 3" descr="ilq090202"/>
          <p:cNvPicPr>
            <a:picLocks noChangeAspect="1" noChangeArrowheads="1"/>
          </p:cNvPicPr>
          <p:nvPr/>
        </p:nvPicPr>
        <p:blipFill>
          <a:blip r:embed="rId2" cstate="print"/>
          <a:srcRect/>
          <a:stretch>
            <a:fillRect/>
          </a:stretch>
        </p:blipFill>
        <p:spPr bwMode="auto">
          <a:xfrm>
            <a:off x="3359150" y="3508375"/>
            <a:ext cx="5519738" cy="3192463"/>
          </a:xfrm>
          <a:prstGeom prst="rect">
            <a:avLst/>
          </a:prstGeom>
          <a:noFill/>
        </p:spPr>
      </p:pic>
      <p:sp>
        <p:nvSpPr>
          <p:cNvPr id="339972" name="Rectangle 4"/>
          <p:cNvSpPr>
            <a:spLocks noChangeArrowheads="1"/>
          </p:cNvSpPr>
          <p:nvPr/>
        </p:nvSpPr>
        <p:spPr bwMode="auto">
          <a:xfrm>
            <a:off x="166688" y="5295900"/>
            <a:ext cx="3074987" cy="908050"/>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152400" y="914400"/>
            <a:ext cx="8839200" cy="5705475"/>
          </a:xfrm>
          <a:prstGeom prst="rect">
            <a:avLst/>
          </a:prstGeom>
          <a:noFill/>
          <a:ln w="9525">
            <a:noFill/>
            <a:miter lim="800000"/>
            <a:headEnd/>
            <a:tailEnd/>
          </a:ln>
          <a:effectLst/>
        </p:spPr>
        <p:txBody>
          <a:bodyPr>
            <a:spAutoFit/>
          </a:bodyPr>
          <a:lstStyle/>
          <a:p>
            <a:pPr marL="457200" indent="-457200"/>
            <a:r>
              <a:rPr lang="en-US" sz="2300"/>
              <a:t>9.2.3. Consider the three situations shown in the figure.  Three forces act on the triangular object in different ways.  Two of the forces have magnitude </a:t>
            </a:r>
            <a:r>
              <a:rPr lang="en-US" sz="2300" i="1"/>
              <a:t>F</a:t>
            </a:r>
            <a:r>
              <a:rPr lang="en-US" sz="2300"/>
              <a:t> and one of the forces has a magnitude 2</a:t>
            </a:r>
            <a:r>
              <a:rPr lang="en-US" sz="2300" i="1"/>
              <a:t>F</a:t>
            </a:r>
            <a:r>
              <a:rPr lang="en-US" sz="2300"/>
              <a:t>.  In which case(s), if any, will the object be in equilibrium?  In each case, the forces may act at the center of gravity or at the center of a corner.</a:t>
            </a:r>
          </a:p>
          <a:p>
            <a:pPr marL="457200" indent="-457200"/>
            <a:endParaRPr lang="en-US" sz="2300"/>
          </a:p>
          <a:p>
            <a:pPr marL="457200" indent="-457200"/>
            <a:r>
              <a:rPr lang="en-US" sz="2300"/>
              <a:t>a)  A only</a:t>
            </a:r>
          </a:p>
          <a:p>
            <a:pPr marL="457200" indent="-457200"/>
            <a:endParaRPr lang="en-US" sz="2300"/>
          </a:p>
          <a:p>
            <a:pPr marL="457200" indent="-457200"/>
            <a:r>
              <a:rPr lang="en-US" sz="2300"/>
              <a:t>b)  B only</a:t>
            </a:r>
          </a:p>
          <a:p>
            <a:pPr marL="457200" indent="-457200"/>
            <a:endParaRPr lang="en-US" sz="2300"/>
          </a:p>
          <a:p>
            <a:pPr marL="457200" indent="-457200"/>
            <a:r>
              <a:rPr lang="en-US" sz="2300"/>
              <a:t>c)  C only</a:t>
            </a:r>
          </a:p>
          <a:p>
            <a:pPr marL="457200" indent="-457200"/>
            <a:endParaRPr lang="en-US" sz="2300"/>
          </a:p>
          <a:p>
            <a:pPr marL="457200" indent="-457200"/>
            <a:r>
              <a:rPr lang="en-US" sz="2300"/>
              <a:t>d)  A and C</a:t>
            </a:r>
          </a:p>
          <a:p>
            <a:pPr marL="457200" indent="-457200"/>
            <a:endParaRPr lang="en-US" sz="2300"/>
          </a:p>
          <a:p>
            <a:pPr marL="457200" indent="-457200"/>
            <a:r>
              <a:rPr lang="en-US" sz="2300"/>
              <a:t>e)  A and B</a:t>
            </a:r>
          </a:p>
          <a:p>
            <a:pPr marL="457200" indent="-457200"/>
            <a:endParaRPr lang="en-US" sz="2300"/>
          </a:p>
        </p:txBody>
      </p:sp>
      <p:pic>
        <p:nvPicPr>
          <p:cNvPr id="288771" name="Picture 3" descr="ilq090203"/>
          <p:cNvPicPr>
            <a:picLocks noChangeAspect="1" noChangeArrowheads="1"/>
          </p:cNvPicPr>
          <p:nvPr/>
        </p:nvPicPr>
        <p:blipFill>
          <a:blip r:embed="rId2" cstate="print"/>
          <a:srcRect/>
          <a:stretch>
            <a:fillRect/>
          </a:stretch>
        </p:blipFill>
        <p:spPr bwMode="auto">
          <a:xfrm>
            <a:off x="2576513" y="3382963"/>
            <a:ext cx="5562600" cy="20764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Text Box 2"/>
          <p:cNvSpPr txBox="1">
            <a:spLocks noChangeArrowheads="1"/>
          </p:cNvSpPr>
          <p:nvPr/>
        </p:nvSpPr>
        <p:spPr bwMode="auto">
          <a:xfrm>
            <a:off x="152400" y="914400"/>
            <a:ext cx="8839200" cy="5705475"/>
          </a:xfrm>
          <a:prstGeom prst="rect">
            <a:avLst/>
          </a:prstGeom>
          <a:noFill/>
          <a:ln w="9525">
            <a:noFill/>
            <a:miter lim="800000"/>
            <a:headEnd/>
            <a:tailEnd/>
          </a:ln>
          <a:effectLst/>
        </p:spPr>
        <p:txBody>
          <a:bodyPr>
            <a:spAutoFit/>
          </a:bodyPr>
          <a:lstStyle/>
          <a:p>
            <a:pPr marL="457200" indent="-457200"/>
            <a:r>
              <a:rPr lang="en-US" sz="2300"/>
              <a:t>9.2.3. Consider the three situations shown in the figure.  Three forces act on the triangular object in different ways.  Two of the forces have magnitude </a:t>
            </a:r>
            <a:r>
              <a:rPr lang="en-US" sz="2300" i="1"/>
              <a:t>F</a:t>
            </a:r>
            <a:r>
              <a:rPr lang="en-US" sz="2300"/>
              <a:t> and one of the forces has a magnitude 2</a:t>
            </a:r>
            <a:r>
              <a:rPr lang="en-US" sz="2300" i="1"/>
              <a:t>F</a:t>
            </a:r>
            <a:r>
              <a:rPr lang="en-US" sz="2300"/>
              <a:t>.  In which case(s), if any, will the object be in equilibrium?  In each case, the forces may act at the center of gravity or at the center of a corner.</a:t>
            </a:r>
          </a:p>
          <a:p>
            <a:pPr marL="457200" indent="-457200"/>
            <a:endParaRPr lang="en-US" sz="2300"/>
          </a:p>
          <a:p>
            <a:pPr marL="457200" indent="-457200"/>
            <a:r>
              <a:rPr lang="en-US" sz="2300"/>
              <a:t>a)  A only</a:t>
            </a:r>
          </a:p>
          <a:p>
            <a:pPr marL="457200" indent="-457200"/>
            <a:endParaRPr lang="en-US" sz="2300"/>
          </a:p>
          <a:p>
            <a:pPr marL="457200" indent="-457200"/>
            <a:r>
              <a:rPr lang="en-US" sz="2300"/>
              <a:t>b)  B only</a:t>
            </a:r>
          </a:p>
          <a:p>
            <a:pPr marL="457200" indent="-457200"/>
            <a:endParaRPr lang="en-US" sz="2300"/>
          </a:p>
          <a:p>
            <a:pPr marL="457200" indent="-457200"/>
            <a:r>
              <a:rPr lang="en-US" sz="2300"/>
              <a:t>c)  C only</a:t>
            </a:r>
          </a:p>
          <a:p>
            <a:pPr marL="457200" indent="-457200"/>
            <a:endParaRPr lang="en-US" sz="2300"/>
          </a:p>
          <a:p>
            <a:pPr marL="457200" indent="-457200"/>
            <a:r>
              <a:rPr lang="en-US" sz="2300"/>
              <a:t>d)  A and C</a:t>
            </a:r>
          </a:p>
          <a:p>
            <a:pPr marL="457200" indent="-457200"/>
            <a:endParaRPr lang="en-US" sz="2300"/>
          </a:p>
          <a:p>
            <a:pPr marL="457200" indent="-457200"/>
            <a:r>
              <a:rPr lang="en-US" sz="2300"/>
              <a:t>e)  A and B</a:t>
            </a:r>
          </a:p>
          <a:p>
            <a:pPr marL="457200" indent="-457200"/>
            <a:endParaRPr lang="en-US" sz="2300"/>
          </a:p>
        </p:txBody>
      </p:sp>
      <p:pic>
        <p:nvPicPr>
          <p:cNvPr id="335875" name="Picture 3" descr="ilq090203"/>
          <p:cNvPicPr>
            <a:picLocks noChangeAspect="1" noChangeArrowheads="1"/>
          </p:cNvPicPr>
          <p:nvPr/>
        </p:nvPicPr>
        <p:blipFill>
          <a:blip r:embed="rId2" cstate="print"/>
          <a:srcRect/>
          <a:stretch>
            <a:fillRect/>
          </a:stretch>
        </p:blipFill>
        <p:spPr bwMode="auto">
          <a:xfrm>
            <a:off x="2576513" y="3382963"/>
            <a:ext cx="5562600" cy="2076450"/>
          </a:xfrm>
          <a:prstGeom prst="rect">
            <a:avLst/>
          </a:prstGeom>
          <a:noFill/>
        </p:spPr>
      </p:pic>
      <p:sp>
        <p:nvSpPr>
          <p:cNvPr id="335876" name="Rectangle 4"/>
          <p:cNvSpPr>
            <a:spLocks noChangeArrowheads="1"/>
          </p:cNvSpPr>
          <p:nvPr/>
        </p:nvSpPr>
        <p:spPr bwMode="auto">
          <a:xfrm>
            <a:off x="139700" y="4205288"/>
            <a:ext cx="2335213" cy="906462"/>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ext Box 2"/>
          <p:cNvSpPr txBox="1">
            <a:spLocks noChangeArrowheads="1"/>
          </p:cNvSpPr>
          <p:nvPr/>
        </p:nvSpPr>
        <p:spPr bwMode="auto">
          <a:xfrm>
            <a:off x="152400" y="914400"/>
            <a:ext cx="8839200" cy="5934075"/>
          </a:xfrm>
          <a:prstGeom prst="rect">
            <a:avLst/>
          </a:prstGeom>
          <a:noFill/>
          <a:ln w="9525">
            <a:noFill/>
            <a:miter lim="800000"/>
            <a:headEnd/>
            <a:tailEnd/>
          </a:ln>
          <a:effectLst/>
        </p:spPr>
        <p:txBody>
          <a:bodyPr>
            <a:spAutoFit/>
          </a:bodyPr>
          <a:lstStyle/>
          <a:p>
            <a:pPr marL="457200" indent="-457200"/>
            <a:r>
              <a:rPr lang="en-US"/>
              <a:t>9.2.4. A 4.0-m board is resting directly on top of a 4.0-m long table.  The weight of the board is 340 N.  An object with a weight of 170 N is placed at the right end of the board.  What is the maximum horizontal distance that the board can be moved toward the right such that the board remains in equilibrium?</a:t>
            </a:r>
          </a:p>
          <a:p>
            <a:pPr marL="457200" indent="-457200"/>
            <a:endParaRPr lang="en-US"/>
          </a:p>
          <a:p>
            <a:pPr marL="457200" indent="-457200"/>
            <a:r>
              <a:rPr lang="en-US"/>
              <a:t>a)  0.75 m</a:t>
            </a:r>
          </a:p>
          <a:p>
            <a:pPr marL="457200" indent="-457200"/>
            <a:endParaRPr lang="en-US"/>
          </a:p>
          <a:p>
            <a:pPr marL="457200" indent="-457200"/>
            <a:r>
              <a:rPr lang="en-US"/>
              <a:t>b)  1.0 m</a:t>
            </a:r>
          </a:p>
          <a:p>
            <a:pPr marL="457200" indent="-457200"/>
            <a:endParaRPr lang="en-US"/>
          </a:p>
          <a:p>
            <a:pPr marL="457200" indent="-457200"/>
            <a:r>
              <a:rPr lang="en-US"/>
              <a:t>c)  1.3 m</a:t>
            </a:r>
          </a:p>
          <a:p>
            <a:pPr marL="457200" indent="-457200"/>
            <a:endParaRPr lang="en-US"/>
          </a:p>
          <a:p>
            <a:pPr marL="457200" indent="-457200"/>
            <a:r>
              <a:rPr lang="en-US"/>
              <a:t>d)  1.5 m</a:t>
            </a:r>
          </a:p>
          <a:p>
            <a:pPr marL="457200" indent="-457200"/>
            <a:endParaRPr lang="en-US"/>
          </a:p>
          <a:p>
            <a:pPr marL="457200" indent="-457200"/>
            <a:r>
              <a:rPr lang="en-US"/>
              <a:t>e)  2.0 m</a:t>
            </a:r>
          </a:p>
          <a:p>
            <a:pPr marL="457200" indent="-457200"/>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ChangeArrowheads="1"/>
          </p:cNvSpPr>
          <p:nvPr/>
        </p:nvSpPr>
        <p:spPr bwMode="auto">
          <a:xfrm>
            <a:off x="123825" y="4352925"/>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291843" name="Text Box 3"/>
          <p:cNvSpPr txBox="1">
            <a:spLocks noChangeArrowheads="1"/>
          </p:cNvSpPr>
          <p:nvPr/>
        </p:nvSpPr>
        <p:spPr bwMode="auto">
          <a:xfrm>
            <a:off x="152400" y="914400"/>
            <a:ext cx="8839200" cy="5934075"/>
          </a:xfrm>
          <a:prstGeom prst="rect">
            <a:avLst/>
          </a:prstGeom>
          <a:noFill/>
          <a:ln w="9525">
            <a:noFill/>
            <a:miter lim="800000"/>
            <a:headEnd/>
            <a:tailEnd/>
          </a:ln>
          <a:effectLst/>
        </p:spPr>
        <p:txBody>
          <a:bodyPr>
            <a:spAutoFit/>
          </a:bodyPr>
          <a:lstStyle/>
          <a:p>
            <a:pPr marL="457200" indent="-457200"/>
            <a:r>
              <a:rPr lang="en-US"/>
              <a:t>9.2.4. A 4.0-m board is resting directly on top of a 4.0-m long table.  The weight of the board is 340 N.  An object with a weight of 170 N is placed at the right end of the board.  What is the maximum horizontal distance that the board can be moved toward the right such that the board remains in equilibrium?</a:t>
            </a:r>
          </a:p>
          <a:p>
            <a:pPr marL="457200" indent="-457200"/>
            <a:endParaRPr lang="en-US"/>
          </a:p>
          <a:p>
            <a:pPr marL="457200" indent="-457200"/>
            <a:r>
              <a:rPr lang="en-US"/>
              <a:t>a)  0.75 m</a:t>
            </a:r>
          </a:p>
          <a:p>
            <a:pPr marL="457200" indent="-457200"/>
            <a:endParaRPr lang="en-US"/>
          </a:p>
          <a:p>
            <a:pPr marL="457200" indent="-457200"/>
            <a:r>
              <a:rPr lang="en-US"/>
              <a:t>b)  1.0 m</a:t>
            </a:r>
          </a:p>
          <a:p>
            <a:pPr marL="457200" indent="-457200"/>
            <a:endParaRPr lang="en-US"/>
          </a:p>
          <a:p>
            <a:pPr marL="457200" indent="-457200"/>
            <a:r>
              <a:rPr lang="en-US"/>
              <a:t>c)  1.3 m</a:t>
            </a:r>
          </a:p>
          <a:p>
            <a:pPr marL="457200" indent="-457200"/>
            <a:endParaRPr lang="en-US"/>
          </a:p>
          <a:p>
            <a:pPr marL="457200" indent="-457200"/>
            <a:r>
              <a:rPr lang="en-US"/>
              <a:t>d)  1.5 m</a:t>
            </a:r>
          </a:p>
          <a:p>
            <a:pPr marL="457200" indent="-457200"/>
            <a:endParaRPr lang="en-US"/>
          </a:p>
          <a:p>
            <a:pPr marL="457200" indent="-457200"/>
            <a:r>
              <a:rPr lang="en-US"/>
              <a:t>e)  2.0 m</a:t>
            </a:r>
          </a:p>
          <a:p>
            <a:pPr marL="457200" indent="-457200"/>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ext Box 2"/>
          <p:cNvSpPr txBox="1">
            <a:spLocks noChangeArrowheads="1"/>
          </p:cNvSpPr>
          <p:nvPr/>
        </p:nvSpPr>
        <p:spPr bwMode="auto">
          <a:xfrm>
            <a:off x="152400" y="914400"/>
            <a:ext cx="8839200" cy="5883275"/>
          </a:xfrm>
          <a:prstGeom prst="rect">
            <a:avLst/>
          </a:prstGeom>
          <a:noFill/>
          <a:ln w="9525">
            <a:noFill/>
            <a:miter lim="800000"/>
            <a:headEnd/>
            <a:tailEnd/>
          </a:ln>
          <a:effectLst/>
        </p:spPr>
        <p:txBody>
          <a:bodyPr>
            <a:spAutoFit/>
          </a:bodyPr>
          <a:lstStyle/>
          <a:p>
            <a:pPr marL="457200" indent="-457200"/>
            <a:r>
              <a:rPr lang="en-US" sz="2000"/>
              <a:t>9.2.5. Jack is moving to a new apartment.  He is loading a hand truck with four boxes: box A is full of books and weighs 133 N, box B has more books and weighs 111 N, box C contains his music collection on CDs and weighs 65 N, and box D contains clothes and weighs 47 N.  The height of each box is 0.30 m.  The center of gravity of each of the boxes is located at its center.  In preparing to pull the hand truck up the ramp of the moving truck he rotates it to the position shown.  What is the magnitude of the force  that Jack is applying to the hand truck at a distance of 1.4 m from the axel of the wheel?</a:t>
            </a:r>
          </a:p>
          <a:p>
            <a:pPr marL="457200" indent="-457200"/>
            <a:endParaRPr lang="en-US" sz="2000"/>
          </a:p>
          <a:p>
            <a:pPr marL="457200" indent="-457200"/>
            <a:r>
              <a:rPr lang="en-US" sz="2000"/>
              <a:t>a)  360 N</a:t>
            </a:r>
          </a:p>
          <a:p>
            <a:pPr marL="457200" indent="-457200"/>
            <a:endParaRPr lang="en-US" sz="2000"/>
          </a:p>
          <a:p>
            <a:pPr marL="457200" indent="-457200"/>
            <a:r>
              <a:rPr lang="en-US" sz="2000"/>
              <a:t>b)  200 N</a:t>
            </a:r>
          </a:p>
          <a:p>
            <a:pPr marL="457200" indent="-457200"/>
            <a:endParaRPr lang="en-US" sz="2000"/>
          </a:p>
          <a:p>
            <a:pPr marL="457200" indent="-457200"/>
            <a:r>
              <a:rPr lang="en-US" sz="2000"/>
              <a:t>c)  150 N</a:t>
            </a:r>
          </a:p>
          <a:p>
            <a:pPr marL="457200" indent="-457200"/>
            <a:endParaRPr lang="en-US" sz="2000"/>
          </a:p>
          <a:p>
            <a:pPr marL="457200" indent="-457200"/>
            <a:r>
              <a:rPr lang="en-US" sz="2000"/>
              <a:t>d)  96 N</a:t>
            </a:r>
          </a:p>
          <a:p>
            <a:pPr marL="457200" indent="-457200"/>
            <a:endParaRPr lang="en-US" sz="2000"/>
          </a:p>
          <a:p>
            <a:pPr marL="457200" indent="-457200"/>
            <a:r>
              <a:rPr lang="en-US" sz="2000"/>
              <a:t>e)  69 N</a:t>
            </a:r>
          </a:p>
          <a:p>
            <a:pPr marL="457200" indent="-457200"/>
            <a:endParaRPr lang="en-US" sz="2000"/>
          </a:p>
        </p:txBody>
      </p:sp>
      <p:pic>
        <p:nvPicPr>
          <p:cNvPr id="292867" name="Picture 3" descr="ilq090205"/>
          <p:cNvPicPr>
            <a:picLocks noChangeAspect="1" noChangeArrowheads="1"/>
          </p:cNvPicPr>
          <p:nvPr/>
        </p:nvPicPr>
        <p:blipFill>
          <a:blip r:embed="rId2" cstate="print"/>
          <a:srcRect/>
          <a:stretch>
            <a:fillRect/>
          </a:stretch>
        </p:blipFill>
        <p:spPr bwMode="auto">
          <a:xfrm>
            <a:off x="3886200" y="3436938"/>
            <a:ext cx="4257675" cy="32194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Text Box 2"/>
          <p:cNvSpPr txBox="1">
            <a:spLocks noChangeArrowheads="1"/>
          </p:cNvSpPr>
          <p:nvPr/>
        </p:nvSpPr>
        <p:spPr bwMode="auto">
          <a:xfrm>
            <a:off x="152400" y="914400"/>
            <a:ext cx="8839200" cy="5883275"/>
          </a:xfrm>
          <a:prstGeom prst="rect">
            <a:avLst/>
          </a:prstGeom>
          <a:noFill/>
          <a:ln w="9525">
            <a:noFill/>
            <a:miter lim="800000"/>
            <a:headEnd/>
            <a:tailEnd/>
          </a:ln>
          <a:effectLst/>
        </p:spPr>
        <p:txBody>
          <a:bodyPr>
            <a:spAutoFit/>
          </a:bodyPr>
          <a:lstStyle/>
          <a:p>
            <a:pPr marL="457200" indent="-457200"/>
            <a:r>
              <a:rPr lang="en-US" sz="2000"/>
              <a:t>9.2.5. Jack is moving to a new apartment.  He is loading a hand truck with four boxes: box A is full of books and weighs 133 N, box B has more books and weighs 111 N, box C contains his music collection on CDs and weighs 65 N, and box D contains clothes and weighs 47 N.  The height of each box is 0.30 m.  The center of gravity of each of the boxes is located at its center.  In preparing to pull the hand truck up the ramp of the moving truck he rotates it to the position shown.  What is the magnitude of the force  that Jack is applying to the hand truck at a distance of 1.4 m from the axel of the wheel?</a:t>
            </a:r>
          </a:p>
          <a:p>
            <a:pPr marL="457200" indent="-457200"/>
            <a:endParaRPr lang="en-US" sz="2000"/>
          </a:p>
          <a:p>
            <a:pPr marL="457200" indent="-457200"/>
            <a:r>
              <a:rPr lang="en-US" sz="2000"/>
              <a:t>a)  360 N</a:t>
            </a:r>
          </a:p>
          <a:p>
            <a:pPr marL="457200" indent="-457200"/>
            <a:endParaRPr lang="en-US" sz="2000"/>
          </a:p>
          <a:p>
            <a:pPr marL="457200" indent="-457200"/>
            <a:r>
              <a:rPr lang="en-US" sz="2000"/>
              <a:t>b)  200 N</a:t>
            </a:r>
          </a:p>
          <a:p>
            <a:pPr marL="457200" indent="-457200"/>
            <a:endParaRPr lang="en-US" sz="2000"/>
          </a:p>
          <a:p>
            <a:pPr marL="457200" indent="-457200"/>
            <a:r>
              <a:rPr lang="en-US" sz="2000"/>
              <a:t>c)  150 N</a:t>
            </a:r>
          </a:p>
          <a:p>
            <a:pPr marL="457200" indent="-457200"/>
            <a:endParaRPr lang="en-US" sz="2000"/>
          </a:p>
          <a:p>
            <a:pPr marL="457200" indent="-457200"/>
            <a:r>
              <a:rPr lang="en-US" sz="2000"/>
              <a:t>d)  96 N</a:t>
            </a:r>
          </a:p>
          <a:p>
            <a:pPr marL="457200" indent="-457200"/>
            <a:endParaRPr lang="en-US" sz="2000"/>
          </a:p>
          <a:p>
            <a:pPr marL="457200" indent="-457200"/>
            <a:r>
              <a:rPr lang="en-US" sz="2000"/>
              <a:t>e)  69 N</a:t>
            </a:r>
          </a:p>
          <a:p>
            <a:pPr marL="457200" indent="-457200"/>
            <a:endParaRPr lang="en-US" sz="2000"/>
          </a:p>
        </p:txBody>
      </p:sp>
      <p:pic>
        <p:nvPicPr>
          <p:cNvPr id="340995" name="Picture 3" descr="ilq090205"/>
          <p:cNvPicPr>
            <a:picLocks noChangeAspect="1" noChangeArrowheads="1"/>
          </p:cNvPicPr>
          <p:nvPr/>
        </p:nvPicPr>
        <p:blipFill>
          <a:blip r:embed="rId2" cstate="print"/>
          <a:srcRect/>
          <a:stretch>
            <a:fillRect/>
          </a:stretch>
        </p:blipFill>
        <p:spPr bwMode="auto">
          <a:xfrm>
            <a:off x="3886200" y="3436938"/>
            <a:ext cx="4257675" cy="3219450"/>
          </a:xfrm>
          <a:prstGeom prst="rect">
            <a:avLst/>
          </a:prstGeom>
          <a:noFill/>
        </p:spPr>
      </p:pic>
      <p:sp>
        <p:nvSpPr>
          <p:cNvPr id="340996" name="Rectangle 4"/>
          <p:cNvSpPr>
            <a:spLocks noChangeArrowheads="1"/>
          </p:cNvSpPr>
          <p:nvPr/>
        </p:nvSpPr>
        <p:spPr bwMode="auto">
          <a:xfrm>
            <a:off x="152400" y="5938838"/>
            <a:ext cx="4006850" cy="701675"/>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ext Box 2"/>
          <p:cNvSpPr txBox="1">
            <a:spLocks noChangeArrowheads="1"/>
          </p:cNvSpPr>
          <p:nvPr/>
        </p:nvSpPr>
        <p:spPr bwMode="auto">
          <a:xfrm>
            <a:off x="152400" y="914400"/>
            <a:ext cx="8839200" cy="5581650"/>
          </a:xfrm>
          <a:prstGeom prst="rect">
            <a:avLst/>
          </a:prstGeom>
          <a:noFill/>
          <a:ln w="9525">
            <a:noFill/>
            <a:miter lim="800000"/>
            <a:headEnd/>
            <a:tailEnd/>
          </a:ln>
          <a:effectLst/>
        </p:spPr>
        <p:txBody>
          <a:bodyPr>
            <a:spAutoFit/>
          </a:bodyPr>
          <a:lstStyle/>
          <a:p>
            <a:pPr marL="457200" indent="-457200"/>
            <a:r>
              <a:rPr lang="en-US" sz="1900"/>
              <a:t>9.1.1. You are using a wrench in an attempt to </a:t>
            </a:r>
          </a:p>
          <a:p>
            <a:pPr marL="457200" indent="-457200"/>
            <a:r>
              <a:rPr lang="en-US" sz="1900"/>
              <a:t>loosen a nut by applying a force  as shown.  But </a:t>
            </a:r>
          </a:p>
          <a:p>
            <a:pPr marL="457200" indent="-457200"/>
            <a:r>
              <a:rPr lang="en-US" sz="1900"/>
              <a:t>this fails to loosen the nut.  Which of the following </a:t>
            </a:r>
          </a:p>
          <a:p>
            <a:pPr marL="457200" indent="-457200"/>
            <a:r>
              <a:rPr lang="en-US" sz="1900"/>
              <a:t>choices is most likely to loosen this tough nut?</a:t>
            </a:r>
          </a:p>
          <a:p>
            <a:pPr marL="457200" indent="-457200"/>
            <a:endParaRPr lang="en-US" sz="1900"/>
          </a:p>
          <a:p>
            <a:pPr marL="457200" indent="-457200"/>
            <a:r>
              <a:rPr lang="en-US" sz="1900"/>
              <a:t>a)  Tie a rope of length 2</a:t>
            </a:r>
            <a:r>
              <a:rPr lang="en-US" sz="1900" i="1"/>
              <a:t>L</a:t>
            </a:r>
            <a:r>
              <a:rPr lang="en-US" sz="1900"/>
              <a:t> to the wrench at the same location and apply the same force  as shown.</a:t>
            </a:r>
          </a:p>
          <a:p>
            <a:pPr marL="457200" indent="-457200"/>
            <a:endParaRPr lang="en-US" sz="1900"/>
          </a:p>
          <a:p>
            <a:pPr marL="457200" indent="-457200"/>
            <a:r>
              <a:rPr lang="en-US" sz="1900"/>
              <a:t>b)  Place a pipe of length 2</a:t>
            </a:r>
            <a:r>
              <a:rPr lang="en-US" sz="1900" i="1"/>
              <a:t>L</a:t>
            </a:r>
            <a:r>
              <a:rPr lang="en-US" sz="1900"/>
              <a:t> over the handle of the wrench and apply the same force  to the opposite end (farthest from the nut).</a:t>
            </a:r>
          </a:p>
          <a:p>
            <a:pPr marL="457200" indent="-457200"/>
            <a:endParaRPr lang="en-US" sz="1900"/>
          </a:p>
          <a:p>
            <a:pPr marL="457200" indent="-457200"/>
            <a:r>
              <a:rPr lang="en-US" sz="1900"/>
              <a:t>c)  Double the force to 2.</a:t>
            </a:r>
          </a:p>
          <a:p>
            <a:pPr marL="457200" indent="-457200"/>
            <a:endParaRPr lang="en-US" sz="1900"/>
          </a:p>
          <a:p>
            <a:pPr marL="457200" indent="-457200"/>
            <a:r>
              <a:rPr lang="en-US" sz="1900"/>
              <a:t>d)  Doubling the length or doubling the force will have the same result, but doubling the length is easier.</a:t>
            </a:r>
          </a:p>
          <a:p>
            <a:pPr marL="457200" indent="-457200"/>
            <a:endParaRPr lang="en-US" sz="1900"/>
          </a:p>
          <a:p>
            <a:pPr marL="457200" indent="-457200"/>
            <a:r>
              <a:rPr lang="en-US" sz="1900"/>
              <a:t>e)  Continue applying the same force </a:t>
            </a:r>
            <a:r>
              <a:rPr lang="en-US" sz="1900" b="1"/>
              <a:t> </a:t>
            </a:r>
            <a:r>
              <a:rPr lang="en-US" sz="1900"/>
              <a:t>as in the drawing and eventually the nut will loosen.</a:t>
            </a:r>
          </a:p>
          <a:p>
            <a:pPr marL="457200" indent="-457200"/>
            <a:endParaRPr lang="en-US" sz="1900"/>
          </a:p>
        </p:txBody>
      </p:sp>
      <p:pic>
        <p:nvPicPr>
          <p:cNvPr id="234499" name="Picture 3" descr="ilq090101"/>
          <p:cNvPicPr>
            <a:picLocks noChangeAspect="1" noChangeArrowheads="1"/>
          </p:cNvPicPr>
          <p:nvPr/>
        </p:nvPicPr>
        <p:blipFill>
          <a:blip r:embed="rId2" cstate="print"/>
          <a:srcRect/>
          <a:stretch>
            <a:fillRect/>
          </a:stretch>
        </p:blipFill>
        <p:spPr bwMode="auto">
          <a:xfrm>
            <a:off x="5211763" y="823913"/>
            <a:ext cx="3770312" cy="14859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Text Box 2"/>
          <p:cNvSpPr txBox="1">
            <a:spLocks noChangeArrowheads="1"/>
          </p:cNvSpPr>
          <p:nvPr/>
        </p:nvSpPr>
        <p:spPr bwMode="auto">
          <a:xfrm>
            <a:off x="152400" y="914400"/>
            <a:ext cx="8839200" cy="5584825"/>
          </a:xfrm>
          <a:prstGeom prst="rect">
            <a:avLst/>
          </a:prstGeom>
          <a:noFill/>
          <a:ln w="9525">
            <a:noFill/>
            <a:miter lim="800000"/>
            <a:headEnd/>
            <a:tailEnd/>
          </a:ln>
          <a:effectLst/>
        </p:spPr>
        <p:txBody>
          <a:bodyPr>
            <a:spAutoFit/>
          </a:bodyPr>
          <a:lstStyle/>
          <a:p>
            <a:pPr marL="457200" indent="-457200"/>
            <a:r>
              <a:rPr lang="en-US" sz="1800"/>
              <a:t>9.3.1. Six identical bricks are stacked on top of one another.  Note </a:t>
            </a:r>
          </a:p>
          <a:p>
            <a:pPr marL="457200" indent="-457200"/>
            <a:r>
              <a:rPr lang="en-US" sz="1800"/>
              <a:t>that the vertical dashed line indicates that the left edge of the top </a:t>
            </a:r>
          </a:p>
          <a:p>
            <a:pPr marL="457200" indent="-457200"/>
            <a:r>
              <a:rPr lang="en-US" sz="1800"/>
              <a:t>brick is located to the right of the right side of the bottom brick.  </a:t>
            </a:r>
          </a:p>
          <a:p>
            <a:pPr marL="457200" indent="-457200"/>
            <a:r>
              <a:rPr lang="en-US" sz="1800"/>
              <a:t>Is the equilibrium configuration shown possible, why or why not?</a:t>
            </a:r>
          </a:p>
          <a:p>
            <a:pPr marL="457200" indent="-457200"/>
            <a:endParaRPr lang="en-US" sz="1800"/>
          </a:p>
          <a:p>
            <a:pPr marL="457200" indent="-457200"/>
            <a:endParaRPr lang="en-US" sz="1800"/>
          </a:p>
          <a:p>
            <a:pPr marL="457200" indent="-457200"/>
            <a:r>
              <a:rPr lang="en-US" sz="1800"/>
              <a:t>a)  Yes, this is possible as long as the combined center of gravity of the blocks above a given brick does not extend beyond the right side of the brick below.</a:t>
            </a:r>
          </a:p>
          <a:p>
            <a:pPr marL="457200" indent="-457200"/>
            <a:endParaRPr lang="en-US" sz="1800"/>
          </a:p>
          <a:p>
            <a:pPr marL="457200" indent="-457200"/>
            <a:r>
              <a:rPr lang="en-US" sz="1800"/>
              <a:t>b)  Yes, this is possible as long as the left side of each block is directly above the center of gravity of the brick directly below it.</a:t>
            </a:r>
          </a:p>
          <a:p>
            <a:pPr marL="457200" indent="-457200"/>
            <a:endParaRPr lang="en-US" sz="1800"/>
          </a:p>
          <a:p>
            <a:pPr marL="457200" indent="-457200"/>
            <a:r>
              <a:rPr lang="en-US" sz="1800"/>
              <a:t>c)  Yes, this is possible as long as the center of gravity of the blocks above a given brick remains directly above the center of gravity of the blocks below that brick.</a:t>
            </a:r>
          </a:p>
          <a:p>
            <a:pPr marL="457200" indent="-457200"/>
            <a:endParaRPr lang="en-US" sz="1800"/>
          </a:p>
          <a:p>
            <a:pPr marL="457200" indent="-457200"/>
            <a:r>
              <a:rPr lang="en-US" sz="1800"/>
              <a:t>d)  No, this is not possible because the center of gravity of the top two blocks extends beyond the right edge of the bottom two blocks.</a:t>
            </a:r>
          </a:p>
          <a:p>
            <a:pPr marL="457200" indent="-457200"/>
            <a:endParaRPr lang="en-US" sz="1800"/>
          </a:p>
          <a:p>
            <a:pPr marL="457200" indent="-457200"/>
            <a:r>
              <a:rPr lang="en-US" sz="1800"/>
              <a:t>e)  No, because the center of gravity of the top block is to the right of the third block from the top.</a:t>
            </a:r>
          </a:p>
        </p:txBody>
      </p:sp>
      <p:pic>
        <p:nvPicPr>
          <p:cNvPr id="294915" name="Picture 3" descr="ilq090301"/>
          <p:cNvPicPr>
            <a:picLocks noChangeAspect="1" noChangeArrowheads="1"/>
          </p:cNvPicPr>
          <p:nvPr/>
        </p:nvPicPr>
        <p:blipFill>
          <a:blip r:embed="rId2" cstate="print"/>
          <a:srcRect/>
          <a:stretch>
            <a:fillRect/>
          </a:stretch>
        </p:blipFill>
        <p:spPr bwMode="auto">
          <a:xfrm>
            <a:off x="6434138" y="844550"/>
            <a:ext cx="2206625" cy="175736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Text Box 2"/>
          <p:cNvSpPr txBox="1">
            <a:spLocks noChangeArrowheads="1"/>
          </p:cNvSpPr>
          <p:nvPr/>
        </p:nvSpPr>
        <p:spPr bwMode="auto">
          <a:xfrm>
            <a:off x="152400" y="914400"/>
            <a:ext cx="8839200" cy="5584825"/>
          </a:xfrm>
          <a:prstGeom prst="rect">
            <a:avLst/>
          </a:prstGeom>
          <a:noFill/>
          <a:ln w="9525">
            <a:noFill/>
            <a:miter lim="800000"/>
            <a:headEnd/>
            <a:tailEnd/>
          </a:ln>
          <a:effectLst/>
        </p:spPr>
        <p:txBody>
          <a:bodyPr>
            <a:spAutoFit/>
          </a:bodyPr>
          <a:lstStyle/>
          <a:p>
            <a:pPr marL="457200" indent="-457200"/>
            <a:r>
              <a:rPr lang="en-US" sz="1800"/>
              <a:t>9.3.1. Six identical bricks are stacked on top of one another.  Note </a:t>
            </a:r>
          </a:p>
          <a:p>
            <a:pPr marL="457200" indent="-457200"/>
            <a:r>
              <a:rPr lang="en-US" sz="1800"/>
              <a:t>that the vertical dashed line indicates that the left edge of the top </a:t>
            </a:r>
          </a:p>
          <a:p>
            <a:pPr marL="457200" indent="-457200"/>
            <a:r>
              <a:rPr lang="en-US" sz="1800"/>
              <a:t>brick is located to the right of the right side of the bottom brick.  </a:t>
            </a:r>
          </a:p>
          <a:p>
            <a:pPr marL="457200" indent="-457200"/>
            <a:r>
              <a:rPr lang="en-US" sz="1800"/>
              <a:t>Is the equilibrium configuration shown possible, why or why not?</a:t>
            </a:r>
          </a:p>
          <a:p>
            <a:pPr marL="457200" indent="-457200"/>
            <a:endParaRPr lang="en-US" sz="1800"/>
          </a:p>
          <a:p>
            <a:pPr marL="457200" indent="-457200"/>
            <a:endParaRPr lang="en-US" sz="1800"/>
          </a:p>
          <a:p>
            <a:pPr marL="457200" indent="-457200"/>
            <a:r>
              <a:rPr lang="en-US" sz="1800"/>
              <a:t>a)  Yes, this is possible as long as the combined center of gravity of the blocks above a given brick does not extend beyond the right side of the brick below.</a:t>
            </a:r>
          </a:p>
          <a:p>
            <a:pPr marL="457200" indent="-457200"/>
            <a:endParaRPr lang="en-US" sz="1800"/>
          </a:p>
          <a:p>
            <a:pPr marL="457200" indent="-457200"/>
            <a:r>
              <a:rPr lang="en-US" sz="1800"/>
              <a:t>b)  Yes, this is possible as long as the left side of each block is directly above the center of gravity of the brick directly below it.</a:t>
            </a:r>
          </a:p>
          <a:p>
            <a:pPr marL="457200" indent="-457200"/>
            <a:endParaRPr lang="en-US" sz="1800"/>
          </a:p>
          <a:p>
            <a:pPr marL="457200" indent="-457200"/>
            <a:r>
              <a:rPr lang="en-US" sz="1800"/>
              <a:t>c)  Yes, this is possible as long as the center of gravity of the blocks above a given brick remains directly above the center of gravity of the blocks below that brick.</a:t>
            </a:r>
          </a:p>
          <a:p>
            <a:pPr marL="457200" indent="-457200"/>
            <a:endParaRPr lang="en-US" sz="1800"/>
          </a:p>
          <a:p>
            <a:pPr marL="457200" indent="-457200"/>
            <a:r>
              <a:rPr lang="en-US" sz="1800"/>
              <a:t>d)  No, this is not possible because the center of gravity of the top two blocks extends beyond the right edge of the bottom two blocks.</a:t>
            </a:r>
          </a:p>
          <a:p>
            <a:pPr marL="457200" indent="-457200"/>
            <a:endParaRPr lang="en-US" sz="1800"/>
          </a:p>
          <a:p>
            <a:pPr marL="457200" indent="-457200"/>
            <a:r>
              <a:rPr lang="en-US" sz="1800"/>
              <a:t>e)  No, because the center of gravity of the top block is to the right of the third block from the top.</a:t>
            </a:r>
          </a:p>
        </p:txBody>
      </p:sp>
      <p:pic>
        <p:nvPicPr>
          <p:cNvPr id="336899" name="Picture 3" descr="ilq090301"/>
          <p:cNvPicPr>
            <a:picLocks noChangeAspect="1" noChangeArrowheads="1"/>
          </p:cNvPicPr>
          <p:nvPr/>
        </p:nvPicPr>
        <p:blipFill>
          <a:blip r:embed="rId2" cstate="print"/>
          <a:srcRect/>
          <a:stretch>
            <a:fillRect/>
          </a:stretch>
        </p:blipFill>
        <p:spPr bwMode="auto">
          <a:xfrm>
            <a:off x="6434138" y="844550"/>
            <a:ext cx="2206625" cy="1757363"/>
          </a:xfrm>
          <a:prstGeom prst="rect">
            <a:avLst/>
          </a:prstGeom>
          <a:noFill/>
        </p:spPr>
      </p:pic>
      <p:sp>
        <p:nvSpPr>
          <p:cNvPr id="336900" name="Rectangle 4"/>
          <p:cNvSpPr>
            <a:spLocks noChangeArrowheads="1"/>
          </p:cNvSpPr>
          <p:nvPr/>
        </p:nvSpPr>
        <p:spPr bwMode="auto">
          <a:xfrm>
            <a:off x="103188" y="2595563"/>
            <a:ext cx="8770937" cy="712787"/>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ext Box 2"/>
          <p:cNvSpPr txBox="1">
            <a:spLocks noChangeArrowheads="1"/>
          </p:cNvSpPr>
          <p:nvPr/>
        </p:nvSpPr>
        <p:spPr bwMode="auto">
          <a:xfrm>
            <a:off x="152400" y="914400"/>
            <a:ext cx="8839200" cy="6121400"/>
          </a:xfrm>
          <a:prstGeom prst="rect">
            <a:avLst/>
          </a:prstGeom>
          <a:noFill/>
          <a:ln w="9525">
            <a:noFill/>
            <a:miter lim="800000"/>
            <a:headEnd/>
            <a:tailEnd/>
          </a:ln>
          <a:effectLst/>
        </p:spPr>
        <p:txBody>
          <a:bodyPr>
            <a:spAutoFit/>
          </a:bodyPr>
          <a:lstStyle/>
          <a:p>
            <a:pPr marL="457200" indent="-457200"/>
            <a:r>
              <a:rPr lang="en-US" sz="2200"/>
              <a:t>9.3.2. Consider the diamond-shaped object shown that is designed to balance on a thin thread like a tight rope walker at a circus.  At the bottom of the diamond, there is a narrow notch that is as wide as the thickness of the thread.  The mass of each of the metal spheres at the ends of the wires connected to the diamond is equal to the mass of the diamond.  Which one of the points indicated is the most likely location of the center of gravity for this object?</a:t>
            </a:r>
          </a:p>
          <a:p>
            <a:pPr marL="457200" indent="-457200"/>
            <a:endParaRPr lang="en-US" sz="2200"/>
          </a:p>
          <a:p>
            <a:pPr marL="457200" indent="-457200"/>
            <a:r>
              <a:rPr lang="en-US" sz="2200"/>
              <a:t>a)  A</a:t>
            </a:r>
          </a:p>
          <a:p>
            <a:pPr marL="457200" indent="-457200"/>
            <a:endParaRPr lang="en-US" sz="2200"/>
          </a:p>
          <a:p>
            <a:pPr marL="457200" indent="-457200"/>
            <a:r>
              <a:rPr lang="en-US" sz="2200"/>
              <a:t>b)  B</a:t>
            </a:r>
          </a:p>
          <a:p>
            <a:pPr marL="457200" indent="-457200"/>
            <a:endParaRPr lang="en-US" sz="2200"/>
          </a:p>
          <a:p>
            <a:pPr marL="457200" indent="-457200"/>
            <a:r>
              <a:rPr lang="en-US" sz="2200"/>
              <a:t>c)  C</a:t>
            </a:r>
          </a:p>
          <a:p>
            <a:pPr marL="457200" indent="-457200"/>
            <a:endParaRPr lang="en-US" sz="2200"/>
          </a:p>
          <a:p>
            <a:pPr marL="457200" indent="-457200"/>
            <a:r>
              <a:rPr lang="en-US" sz="2200"/>
              <a:t>d)  D</a:t>
            </a:r>
          </a:p>
          <a:p>
            <a:pPr marL="457200" indent="-457200"/>
            <a:endParaRPr lang="en-US" sz="2200"/>
          </a:p>
          <a:p>
            <a:pPr marL="457200" indent="-457200"/>
            <a:r>
              <a:rPr lang="en-US" sz="2200"/>
              <a:t>e)  E</a:t>
            </a:r>
          </a:p>
          <a:p>
            <a:pPr marL="457200" indent="-457200"/>
            <a:endParaRPr lang="en-US" sz="2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139700" y="5399088"/>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297987" name="Text Box 3"/>
          <p:cNvSpPr txBox="1">
            <a:spLocks noChangeArrowheads="1"/>
          </p:cNvSpPr>
          <p:nvPr/>
        </p:nvSpPr>
        <p:spPr bwMode="auto">
          <a:xfrm>
            <a:off x="152400" y="914400"/>
            <a:ext cx="8839200" cy="6121400"/>
          </a:xfrm>
          <a:prstGeom prst="rect">
            <a:avLst/>
          </a:prstGeom>
          <a:noFill/>
          <a:ln w="9525">
            <a:noFill/>
            <a:miter lim="800000"/>
            <a:headEnd/>
            <a:tailEnd/>
          </a:ln>
          <a:effectLst/>
        </p:spPr>
        <p:txBody>
          <a:bodyPr>
            <a:spAutoFit/>
          </a:bodyPr>
          <a:lstStyle/>
          <a:p>
            <a:pPr marL="457200" indent="-457200"/>
            <a:r>
              <a:rPr lang="en-US" sz="2200"/>
              <a:t>9.3.2. Consider the diamond-shaped object shown that is designed to balance on a thin thread like a tight rope walker at a circus.  At the bottom of the diamond, there is a narrow notch that is as wide as the thickness of the thread.  The mass of each of the metal spheres at the ends of the wires connected to the diamond is equal to the mass of the diamond.  Which one of the points indicated is the most likely location of the center of gravity for this object?</a:t>
            </a:r>
          </a:p>
          <a:p>
            <a:pPr marL="457200" indent="-457200"/>
            <a:endParaRPr lang="en-US" sz="2200"/>
          </a:p>
          <a:p>
            <a:pPr marL="457200" indent="-457200"/>
            <a:r>
              <a:rPr lang="en-US" sz="2200"/>
              <a:t>a)  A</a:t>
            </a:r>
          </a:p>
          <a:p>
            <a:pPr marL="457200" indent="-457200"/>
            <a:endParaRPr lang="en-US" sz="2200"/>
          </a:p>
          <a:p>
            <a:pPr marL="457200" indent="-457200"/>
            <a:r>
              <a:rPr lang="en-US" sz="2200"/>
              <a:t>b)  B</a:t>
            </a:r>
          </a:p>
          <a:p>
            <a:pPr marL="457200" indent="-457200"/>
            <a:endParaRPr lang="en-US" sz="2200"/>
          </a:p>
          <a:p>
            <a:pPr marL="457200" indent="-457200"/>
            <a:r>
              <a:rPr lang="en-US" sz="2200"/>
              <a:t>c)  C</a:t>
            </a:r>
          </a:p>
          <a:p>
            <a:pPr marL="457200" indent="-457200"/>
            <a:endParaRPr lang="en-US" sz="2200"/>
          </a:p>
          <a:p>
            <a:pPr marL="457200" indent="-457200"/>
            <a:r>
              <a:rPr lang="en-US" sz="2200"/>
              <a:t>d)  D</a:t>
            </a:r>
          </a:p>
          <a:p>
            <a:pPr marL="457200" indent="-457200"/>
            <a:endParaRPr lang="en-US" sz="2200"/>
          </a:p>
          <a:p>
            <a:pPr marL="457200" indent="-457200"/>
            <a:r>
              <a:rPr lang="en-US" sz="2200"/>
              <a:t>e)  E</a:t>
            </a:r>
          </a:p>
          <a:p>
            <a:pPr marL="457200" indent="-457200"/>
            <a:endParaRPr lang="en-US" sz="2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9.3.3. Consider the object shown.  A bottle is inserted into a board that has a hole in it.  The bottle and board are then set up on the table and are in equilibrium.  Which of the points indicated is the most likely location for the center of mass for the bottle and board system?</a:t>
            </a:r>
          </a:p>
          <a:p>
            <a:pPr marL="457200" indent="-457200"/>
            <a:endParaRPr lang="en-US"/>
          </a:p>
          <a:p>
            <a:pPr marL="457200" indent="-457200"/>
            <a:r>
              <a:rPr lang="en-US"/>
              <a:t>a)  A</a:t>
            </a:r>
          </a:p>
          <a:p>
            <a:pPr marL="457200" indent="-457200"/>
            <a:endParaRPr lang="en-US"/>
          </a:p>
          <a:p>
            <a:pPr marL="457200" indent="-457200"/>
            <a:r>
              <a:rPr lang="en-US"/>
              <a:t>b)  B</a:t>
            </a:r>
          </a:p>
          <a:p>
            <a:pPr marL="457200" indent="-457200"/>
            <a:endParaRPr lang="en-US"/>
          </a:p>
          <a:p>
            <a:pPr marL="457200" indent="-457200"/>
            <a:r>
              <a:rPr lang="en-US"/>
              <a:t>c)  C</a:t>
            </a:r>
          </a:p>
          <a:p>
            <a:pPr marL="457200" indent="-457200"/>
            <a:endParaRPr lang="en-US"/>
          </a:p>
          <a:p>
            <a:pPr marL="457200" indent="-457200"/>
            <a:r>
              <a:rPr lang="en-US"/>
              <a:t>d)  D</a:t>
            </a:r>
          </a:p>
          <a:p>
            <a:pPr marL="457200" indent="-457200"/>
            <a:endParaRPr lang="en-US"/>
          </a:p>
          <a:p>
            <a:pPr marL="457200" indent="-457200"/>
            <a:r>
              <a:rPr lang="en-US"/>
              <a:t>e)  E</a:t>
            </a:r>
          </a:p>
          <a:p>
            <a:pPr marL="457200" indent="-457200"/>
            <a:endParaRPr lang="en-US"/>
          </a:p>
        </p:txBody>
      </p:sp>
      <p:pic>
        <p:nvPicPr>
          <p:cNvPr id="299011" name="Picture 3" descr="ilq090303"/>
          <p:cNvPicPr>
            <a:picLocks noChangeAspect="1" noChangeArrowheads="1"/>
          </p:cNvPicPr>
          <p:nvPr/>
        </p:nvPicPr>
        <p:blipFill>
          <a:blip r:embed="rId2" cstate="print"/>
          <a:srcRect/>
          <a:stretch>
            <a:fillRect/>
          </a:stretch>
        </p:blipFill>
        <p:spPr bwMode="auto">
          <a:xfrm>
            <a:off x="3730625" y="2827338"/>
            <a:ext cx="3895725" cy="300037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9.3.3. Consider the object shown.  A bottle is inserted into a board that has a hole in it.  The bottle and board are then set up on the table and are in equilibrium.  Which of the points indicated is the most likely location for the center of mass for the bottle and board system?</a:t>
            </a:r>
          </a:p>
          <a:p>
            <a:pPr marL="457200" indent="-457200"/>
            <a:endParaRPr lang="en-US"/>
          </a:p>
          <a:p>
            <a:pPr marL="457200" indent="-457200"/>
            <a:r>
              <a:rPr lang="en-US"/>
              <a:t>a)  A</a:t>
            </a:r>
          </a:p>
          <a:p>
            <a:pPr marL="457200" indent="-457200"/>
            <a:endParaRPr lang="en-US"/>
          </a:p>
          <a:p>
            <a:pPr marL="457200" indent="-457200"/>
            <a:r>
              <a:rPr lang="en-US"/>
              <a:t>b)  B</a:t>
            </a:r>
          </a:p>
          <a:p>
            <a:pPr marL="457200" indent="-457200"/>
            <a:endParaRPr lang="en-US"/>
          </a:p>
          <a:p>
            <a:pPr marL="457200" indent="-457200"/>
            <a:r>
              <a:rPr lang="en-US"/>
              <a:t>c)  C</a:t>
            </a:r>
          </a:p>
          <a:p>
            <a:pPr marL="457200" indent="-457200"/>
            <a:endParaRPr lang="en-US"/>
          </a:p>
          <a:p>
            <a:pPr marL="457200" indent="-457200"/>
            <a:r>
              <a:rPr lang="en-US"/>
              <a:t>d)  D</a:t>
            </a:r>
          </a:p>
          <a:p>
            <a:pPr marL="457200" indent="-457200"/>
            <a:endParaRPr lang="en-US"/>
          </a:p>
          <a:p>
            <a:pPr marL="457200" indent="-457200"/>
            <a:r>
              <a:rPr lang="en-US"/>
              <a:t>e)  E</a:t>
            </a:r>
          </a:p>
          <a:p>
            <a:pPr marL="457200" indent="-457200"/>
            <a:endParaRPr lang="en-US"/>
          </a:p>
        </p:txBody>
      </p:sp>
      <p:pic>
        <p:nvPicPr>
          <p:cNvPr id="337923" name="Picture 3" descr="ilq090303"/>
          <p:cNvPicPr>
            <a:picLocks noChangeAspect="1" noChangeArrowheads="1"/>
          </p:cNvPicPr>
          <p:nvPr/>
        </p:nvPicPr>
        <p:blipFill>
          <a:blip r:embed="rId2" cstate="print"/>
          <a:srcRect/>
          <a:stretch>
            <a:fillRect/>
          </a:stretch>
        </p:blipFill>
        <p:spPr bwMode="auto">
          <a:xfrm>
            <a:off x="3730625" y="2827338"/>
            <a:ext cx="3895725" cy="3000375"/>
          </a:xfrm>
          <a:prstGeom prst="rect">
            <a:avLst/>
          </a:prstGeom>
          <a:noFill/>
        </p:spPr>
      </p:pic>
      <p:sp>
        <p:nvSpPr>
          <p:cNvPr id="337924" name="Rectangle 4"/>
          <p:cNvSpPr>
            <a:spLocks noChangeArrowheads="1"/>
          </p:cNvSpPr>
          <p:nvPr/>
        </p:nvSpPr>
        <p:spPr bwMode="auto">
          <a:xfrm>
            <a:off x="92075" y="4302125"/>
            <a:ext cx="3754438" cy="906463"/>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ext Box 2"/>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9.4.1. Two solid disks, which are free to rotate independently about the same axis that passes through their centers and perpendicular to their faces, are initially at rest.  The two disks have the same mass, but one of has a radius </a:t>
            </a:r>
            <a:r>
              <a:rPr lang="en-US" sz="2000" i="1"/>
              <a:t>R</a:t>
            </a:r>
            <a:r>
              <a:rPr lang="en-US" sz="2000"/>
              <a:t> and the other has a radius 2</a:t>
            </a:r>
            <a:r>
              <a:rPr lang="en-US" sz="2000" i="1"/>
              <a:t>R.</a:t>
            </a:r>
            <a:r>
              <a:rPr lang="en-US" sz="2000"/>
              <a:t> A force of magnitude </a:t>
            </a:r>
            <a:r>
              <a:rPr lang="en-US" sz="2000" i="1"/>
              <a:t>F</a:t>
            </a:r>
            <a:r>
              <a:rPr lang="en-US" sz="2000"/>
              <a:t> is applied to the edge of the larger radius disk and it begins rotating.  What force must be applied to the edge of the smaller disk so that the angular acceleration is the same as that for the larger disk?  Express your answer in terms of the force </a:t>
            </a:r>
            <a:r>
              <a:rPr lang="en-US" sz="2000" i="1"/>
              <a:t>F</a:t>
            </a:r>
            <a:r>
              <a:rPr lang="en-US" sz="2000"/>
              <a:t> applied to the larger disk.</a:t>
            </a:r>
          </a:p>
          <a:p>
            <a:pPr marL="457200" indent="-457200"/>
            <a:endParaRPr lang="en-US" sz="2000"/>
          </a:p>
          <a:p>
            <a:pPr marL="457200" indent="-457200"/>
            <a:r>
              <a:rPr lang="en-US" sz="2000"/>
              <a:t>a)  0.25</a:t>
            </a:r>
            <a:r>
              <a:rPr lang="en-US" sz="2000" i="1"/>
              <a:t>F</a:t>
            </a:r>
            <a:endParaRPr lang="en-US" sz="2000"/>
          </a:p>
          <a:p>
            <a:pPr marL="457200" indent="-457200"/>
            <a:endParaRPr lang="en-US" sz="2000"/>
          </a:p>
          <a:p>
            <a:pPr marL="457200" indent="-457200"/>
            <a:r>
              <a:rPr lang="en-US" sz="2000"/>
              <a:t>b)  0.50</a:t>
            </a:r>
            <a:r>
              <a:rPr lang="en-US" sz="2000" i="1"/>
              <a:t>F</a:t>
            </a:r>
            <a:endParaRPr lang="en-US" sz="2000"/>
          </a:p>
          <a:p>
            <a:pPr marL="457200" indent="-457200"/>
            <a:endParaRPr lang="en-US" sz="2000"/>
          </a:p>
          <a:p>
            <a:pPr marL="457200" indent="-457200"/>
            <a:r>
              <a:rPr lang="en-US" sz="2000"/>
              <a:t>c)  </a:t>
            </a:r>
            <a:r>
              <a:rPr lang="en-US" sz="2000" i="1"/>
              <a:t>F</a:t>
            </a:r>
            <a:endParaRPr lang="en-US" sz="2000"/>
          </a:p>
          <a:p>
            <a:pPr marL="457200" indent="-457200"/>
            <a:endParaRPr lang="en-US" sz="2000"/>
          </a:p>
          <a:p>
            <a:pPr marL="457200" indent="-457200"/>
            <a:r>
              <a:rPr lang="en-US" sz="2000"/>
              <a:t>d)  1.5</a:t>
            </a:r>
            <a:r>
              <a:rPr lang="en-US" sz="2000" i="1"/>
              <a:t>F</a:t>
            </a:r>
            <a:endParaRPr lang="en-US" sz="2000"/>
          </a:p>
          <a:p>
            <a:pPr marL="457200" indent="-457200"/>
            <a:endParaRPr lang="en-US" sz="2000"/>
          </a:p>
          <a:p>
            <a:pPr marL="457200" indent="-457200"/>
            <a:r>
              <a:rPr lang="en-US" sz="2000"/>
              <a:t>e)  2</a:t>
            </a:r>
            <a:r>
              <a:rPr lang="en-US" sz="2000" i="1"/>
              <a:t>F</a:t>
            </a:r>
          </a:p>
          <a:p>
            <a:pPr marL="457200" indent="-457200"/>
            <a:endParaRPr lang="en-US" sz="20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ChangeArrowheads="1"/>
          </p:cNvSpPr>
          <p:nvPr/>
        </p:nvSpPr>
        <p:spPr bwMode="auto">
          <a:xfrm>
            <a:off x="165100" y="3786188"/>
            <a:ext cx="8747125" cy="701675"/>
          </a:xfrm>
          <a:prstGeom prst="rect">
            <a:avLst/>
          </a:prstGeom>
          <a:noFill/>
          <a:ln w="38100">
            <a:solidFill>
              <a:srgbClr val="FF6600"/>
            </a:solidFill>
            <a:miter lim="800000"/>
            <a:headEnd/>
            <a:tailEnd/>
          </a:ln>
          <a:effectLst/>
        </p:spPr>
        <p:txBody>
          <a:bodyPr wrap="none" anchor="ctr"/>
          <a:lstStyle/>
          <a:p>
            <a:endParaRPr lang="en-US"/>
          </a:p>
        </p:txBody>
      </p:sp>
      <p:sp>
        <p:nvSpPr>
          <p:cNvPr id="302083" name="Text Box 3"/>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9.4.1. Two solid disks, which are free to rotate independently about the same axis that passes through their centers and perpendicular to their faces, are initially at rest.  The two disks have the same mass, but one of has a radius </a:t>
            </a:r>
            <a:r>
              <a:rPr lang="en-US" sz="2000" i="1"/>
              <a:t>R</a:t>
            </a:r>
            <a:r>
              <a:rPr lang="en-US" sz="2000"/>
              <a:t> and the other has a radius 2</a:t>
            </a:r>
            <a:r>
              <a:rPr lang="en-US" sz="2000" i="1"/>
              <a:t>R.</a:t>
            </a:r>
            <a:r>
              <a:rPr lang="en-US" sz="2000"/>
              <a:t> A force of magnitude </a:t>
            </a:r>
            <a:r>
              <a:rPr lang="en-US" sz="2000" i="1"/>
              <a:t>F</a:t>
            </a:r>
            <a:r>
              <a:rPr lang="en-US" sz="2000"/>
              <a:t> is applied to the edge of the larger radius disk and it begins rotating.  What force must be applied to the edge of the smaller disk so that the angular acceleration is the same as that for the larger disk?  Express your answer in terms of the force </a:t>
            </a:r>
            <a:r>
              <a:rPr lang="en-US" sz="2000" i="1"/>
              <a:t>F</a:t>
            </a:r>
            <a:r>
              <a:rPr lang="en-US" sz="2000"/>
              <a:t> applied to the larger disk.</a:t>
            </a:r>
          </a:p>
          <a:p>
            <a:pPr marL="457200" indent="-457200"/>
            <a:endParaRPr lang="en-US" sz="2000"/>
          </a:p>
          <a:p>
            <a:pPr marL="457200" indent="-457200"/>
            <a:r>
              <a:rPr lang="en-US" sz="2000"/>
              <a:t>a)  0.25</a:t>
            </a:r>
            <a:r>
              <a:rPr lang="en-US" sz="2000" i="1"/>
              <a:t>F</a:t>
            </a:r>
            <a:endParaRPr lang="en-US" sz="2000"/>
          </a:p>
          <a:p>
            <a:pPr marL="457200" indent="-457200"/>
            <a:endParaRPr lang="en-US" sz="2000"/>
          </a:p>
          <a:p>
            <a:pPr marL="457200" indent="-457200"/>
            <a:r>
              <a:rPr lang="en-US" sz="2000"/>
              <a:t>b)  0.50</a:t>
            </a:r>
            <a:r>
              <a:rPr lang="en-US" sz="2000" i="1"/>
              <a:t>F</a:t>
            </a:r>
            <a:endParaRPr lang="en-US" sz="2000"/>
          </a:p>
          <a:p>
            <a:pPr marL="457200" indent="-457200"/>
            <a:endParaRPr lang="en-US" sz="2000"/>
          </a:p>
          <a:p>
            <a:pPr marL="457200" indent="-457200"/>
            <a:r>
              <a:rPr lang="en-US" sz="2000"/>
              <a:t>c)  </a:t>
            </a:r>
            <a:r>
              <a:rPr lang="en-US" sz="2000" i="1"/>
              <a:t>F</a:t>
            </a:r>
            <a:endParaRPr lang="en-US" sz="2000"/>
          </a:p>
          <a:p>
            <a:pPr marL="457200" indent="-457200"/>
            <a:endParaRPr lang="en-US" sz="2000"/>
          </a:p>
          <a:p>
            <a:pPr marL="457200" indent="-457200"/>
            <a:r>
              <a:rPr lang="en-US" sz="2000"/>
              <a:t>d)  1.5</a:t>
            </a:r>
            <a:r>
              <a:rPr lang="en-US" sz="2000" i="1"/>
              <a:t>F</a:t>
            </a:r>
            <a:endParaRPr lang="en-US" sz="2000"/>
          </a:p>
          <a:p>
            <a:pPr marL="457200" indent="-457200"/>
            <a:endParaRPr lang="en-US" sz="2000"/>
          </a:p>
          <a:p>
            <a:pPr marL="457200" indent="-457200"/>
            <a:r>
              <a:rPr lang="en-US" sz="2000"/>
              <a:t>e)  2</a:t>
            </a:r>
            <a:r>
              <a:rPr lang="en-US" sz="2000" i="1"/>
              <a:t>F</a:t>
            </a:r>
          </a:p>
          <a:p>
            <a:pPr marL="457200" indent="-457200"/>
            <a:endParaRPr lang="en-US"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ext Box 2"/>
          <p:cNvSpPr txBox="1">
            <a:spLocks noChangeArrowheads="1"/>
          </p:cNvSpPr>
          <p:nvPr/>
        </p:nvSpPr>
        <p:spPr bwMode="auto">
          <a:xfrm>
            <a:off x="152400" y="914400"/>
            <a:ext cx="8839200" cy="5451475"/>
          </a:xfrm>
          <a:prstGeom prst="rect">
            <a:avLst/>
          </a:prstGeom>
          <a:noFill/>
          <a:ln w="9525">
            <a:noFill/>
            <a:miter lim="800000"/>
            <a:headEnd/>
            <a:tailEnd/>
          </a:ln>
          <a:effectLst/>
        </p:spPr>
        <p:txBody>
          <a:bodyPr>
            <a:spAutoFit/>
          </a:bodyPr>
          <a:lstStyle/>
          <a:p>
            <a:pPr marL="457200" indent="-457200"/>
            <a:r>
              <a:rPr lang="en-US" sz="2200"/>
              <a:t>9.4.2. The corner of a rectangular piece of wood is attached to a rod that is free to rotate as shown.  The length of the longer side of the rectangle is 4.0 m, which is twice the length of the shorter side.  Two equal forces are applied to two of the corners with magnitudes of 22 N.  What is the magnitude of the net torque and direction of rotation on the block, if any?</a:t>
            </a:r>
          </a:p>
          <a:p>
            <a:pPr marL="457200" indent="-457200"/>
            <a:endParaRPr lang="en-US" sz="2200"/>
          </a:p>
          <a:p>
            <a:pPr marL="457200" indent="-457200"/>
            <a:r>
              <a:rPr lang="en-US" sz="2200"/>
              <a:t>a)  44 N</a:t>
            </a:r>
            <a:r>
              <a:rPr lang="en-US" sz="2200">
                <a:sym typeface="Wingdings" pitchFamily="2" charset="2"/>
              </a:rPr>
              <a:t></a:t>
            </a:r>
            <a:r>
              <a:rPr lang="en-US" sz="2200"/>
              <a:t>m, clockwise</a:t>
            </a:r>
          </a:p>
          <a:p>
            <a:pPr marL="457200" indent="-457200"/>
            <a:endParaRPr lang="en-US" sz="2200"/>
          </a:p>
          <a:p>
            <a:pPr marL="457200" indent="-457200"/>
            <a:r>
              <a:rPr lang="en-US" sz="2200"/>
              <a:t>b)  44 N</a:t>
            </a:r>
            <a:r>
              <a:rPr lang="en-US" sz="2200">
                <a:sym typeface="Wingdings" pitchFamily="2" charset="2"/>
              </a:rPr>
              <a:t></a:t>
            </a:r>
            <a:r>
              <a:rPr lang="en-US" sz="2200"/>
              <a:t>m, counterclockwise</a:t>
            </a:r>
          </a:p>
          <a:p>
            <a:pPr marL="457200" indent="-457200"/>
            <a:endParaRPr lang="en-US" sz="2200"/>
          </a:p>
          <a:p>
            <a:pPr marL="457200" indent="-457200"/>
            <a:r>
              <a:rPr lang="en-US" sz="2200"/>
              <a:t>c)  88 N</a:t>
            </a:r>
            <a:r>
              <a:rPr lang="en-US" sz="2200">
                <a:sym typeface="Wingdings" pitchFamily="2" charset="2"/>
              </a:rPr>
              <a:t></a:t>
            </a:r>
            <a:r>
              <a:rPr lang="en-US" sz="2200"/>
              <a:t>m, clockwise</a:t>
            </a:r>
          </a:p>
          <a:p>
            <a:pPr marL="457200" indent="-457200"/>
            <a:endParaRPr lang="en-US" sz="2200"/>
          </a:p>
          <a:p>
            <a:pPr marL="457200" indent="-457200"/>
            <a:r>
              <a:rPr lang="en-US" sz="2200"/>
              <a:t>d)  88 N</a:t>
            </a:r>
            <a:r>
              <a:rPr lang="en-US" sz="2200">
                <a:sym typeface="Wingdings" pitchFamily="2" charset="2"/>
              </a:rPr>
              <a:t></a:t>
            </a:r>
            <a:r>
              <a:rPr lang="en-US" sz="2200"/>
              <a:t>m, counterclockwise</a:t>
            </a:r>
          </a:p>
          <a:p>
            <a:pPr marL="457200" indent="-457200"/>
            <a:endParaRPr lang="en-US" sz="2200"/>
          </a:p>
          <a:p>
            <a:pPr marL="457200" indent="-457200"/>
            <a:r>
              <a:rPr lang="en-US" sz="2200"/>
              <a:t>e)  zero N</a:t>
            </a:r>
            <a:r>
              <a:rPr lang="en-US" sz="2200">
                <a:sym typeface="Wingdings" pitchFamily="2" charset="2"/>
              </a:rPr>
              <a:t></a:t>
            </a:r>
            <a:r>
              <a:rPr lang="en-US" sz="2200"/>
              <a:t>m, no rotation</a:t>
            </a:r>
          </a:p>
        </p:txBody>
      </p:sp>
      <p:pic>
        <p:nvPicPr>
          <p:cNvPr id="303107" name="Picture 3" descr="ilq090402"/>
          <p:cNvPicPr>
            <a:picLocks noChangeAspect="1" noChangeArrowheads="1"/>
          </p:cNvPicPr>
          <p:nvPr/>
        </p:nvPicPr>
        <p:blipFill>
          <a:blip r:embed="rId2" cstate="print"/>
          <a:srcRect/>
          <a:stretch>
            <a:fillRect/>
          </a:stretch>
        </p:blipFill>
        <p:spPr bwMode="auto">
          <a:xfrm>
            <a:off x="5359400" y="3333750"/>
            <a:ext cx="2562225" cy="15621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Text Box 2"/>
          <p:cNvSpPr txBox="1">
            <a:spLocks noChangeArrowheads="1"/>
          </p:cNvSpPr>
          <p:nvPr/>
        </p:nvSpPr>
        <p:spPr bwMode="auto">
          <a:xfrm>
            <a:off x="152400" y="914400"/>
            <a:ext cx="8839200" cy="5451475"/>
          </a:xfrm>
          <a:prstGeom prst="rect">
            <a:avLst/>
          </a:prstGeom>
          <a:noFill/>
          <a:ln w="9525">
            <a:noFill/>
            <a:miter lim="800000"/>
            <a:headEnd/>
            <a:tailEnd/>
          </a:ln>
          <a:effectLst/>
        </p:spPr>
        <p:txBody>
          <a:bodyPr>
            <a:spAutoFit/>
          </a:bodyPr>
          <a:lstStyle/>
          <a:p>
            <a:pPr marL="457200" indent="-457200"/>
            <a:r>
              <a:rPr lang="en-US" sz="2200"/>
              <a:t>9.4.2. The corner of a rectangular piece of wood is attached to a rod that is free to rotate as shown.  The length of the longer side of the rectangle is 4.0 m, which is twice the length of the shorter side.  Two equal forces are applied to two of the corners with magnitudes of 22 N.  What is the magnitude of the net torque and direction of rotation on the block, if any?</a:t>
            </a:r>
          </a:p>
          <a:p>
            <a:pPr marL="457200" indent="-457200"/>
            <a:endParaRPr lang="en-US" sz="2200"/>
          </a:p>
          <a:p>
            <a:pPr marL="457200" indent="-457200"/>
            <a:r>
              <a:rPr lang="en-US" sz="2200"/>
              <a:t>a)  44 N</a:t>
            </a:r>
            <a:r>
              <a:rPr lang="en-US" sz="2200">
                <a:sym typeface="Wingdings" pitchFamily="2" charset="2"/>
              </a:rPr>
              <a:t></a:t>
            </a:r>
            <a:r>
              <a:rPr lang="en-US" sz="2200"/>
              <a:t>m, clockwise</a:t>
            </a:r>
          </a:p>
          <a:p>
            <a:pPr marL="457200" indent="-457200"/>
            <a:endParaRPr lang="en-US" sz="2200"/>
          </a:p>
          <a:p>
            <a:pPr marL="457200" indent="-457200"/>
            <a:r>
              <a:rPr lang="en-US" sz="2200"/>
              <a:t>b)  44 N</a:t>
            </a:r>
            <a:r>
              <a:rPr lang="en-US" sz="2200">
                <a:sym typeface="Wingdings" pitchFamily="2" charset="2"/>
              </a:rPr>
              <a:t></a:t>
            </a:r>
            <a:r>
              <a:rPr lang="en-US" sz="2200"/>
              <a:t>m, counterclockwise</a:t>
            </a:r>
          </a:p>
          <a:p>
            <a:pPr marL="457200" indent="-457200"/>
            <a:endParaRPr lang="en-US" sz="2200"/>
          </a:p>
          <a:p>
            <a:pPr marL="457200" indent="-457200"/>
            <a:r>
              <a:rPr lang="en-US" sz="2200"/>
              <a:t>c)  88 N</a:t>
            </a:r>
            <a:r>
              <a:rPr lang="en-US" sz="2200">
                <a:sym typeface="Wingdings" pitchFamily="2" charset="2"/>
              </a:rPr>
              <a:t></a:t>
            </a:r>
            <a:r>
              <a:rPr lang="en-US" sz="2200"/>
              <a:t>m, clockwise</a:t>
            </a:r>
          </a:p>
          <a:p>
            <a:pPr marL="457200" indent="-457200"/>
            <a:endParaRPr lang="en-US" sz="2200"/>
          </a:p>
          <a:p>
            <a:pPr marL="457200" indent="-457200"/>
            <a:r>
              <a:rPr lang="en-US" sz="2200"/>
              <a:t>d)  88 N</a:t>
            </a:r>
            <a:r>
              <a:rPr lang="en-US" sz="2200">
                <a:sym typeface="Wingdings" pitchFamily="2" charset="2"/>
              </a:rPr>
              <a:t></a:t>
            </a:r>
            <a:r>
              <a:rPr lang="en-US" sz="2200"/>
              <a:t>m, counterclockwise</a:t>
            </a:r>
          </a:p>
          <a:p>
            <a:pPr marL="457200" indent="-457200"/>
            <a:endParaRPr lang="en-US" sz="2200"/>
          </a:p>
          <a:p>
            <a:pPr marL="457200" indent="-457200"/>
            <a:r>
              <a:rPr lang="en-US" sz="2200"/>
              <a:t>e)  zero N</a:t>
            </a:r>
            <a:r>
              <a:rPr lang="en-US" sz="2200">
                <a:sym typeface="Wingdings" pitchFamily="2" charset="2"/>
              </a:rPr>
              <a:t></a:t>
            </a:r>
            <a:r>
              <a:rPr lang="en-US" sz="2200"/>
              <a:t>m, no rotation</a:t>
            </a:r>
          </a:p>
        </p:txBody>
      </p:sp>
      <p:pic>
        <p:nvPicPr>
          <p:cNvPr id="343043" name="Picture 3" descr="ilq090402"/>
          <p:cNvPicPr>
            <a:picLocks noChangeAspect="1" noChangeArrowheads="1"/>
          </p:cNvPicPr>
          <p:nvPr/>
        </p:nvPicPr>
        <p:blipFill>
          <a:blip r:embed="rId2" cstate="print"/>
          <a:srcRect/>
          <a:stretch>
            <a:fillRect/>
          </a:stretch>
        </p:blipFill>
        <p:spPr bwMode="auto">
          <a:xfrm>
            <a:off x="5359400" y="3333750"/>
            <a:ext cx="2562225" cy="1562100"/>
          </a:xfrm>
          <a:prstGeom prst="rect">
            <a:avLst/>
          </a:prstGeom>
          <a:noFill/>
        </p:spPr>
      </p:pic>
      <p:sp>
        <p:nvSpPr>
          <p:cNvPr id="343044" name="Rectangle 4"/>
          <p:cNvSpPr>
            <a:spLocks noChangeArrowheads="1"/>
          </p:cNvSpPr>
          <p:nvPr/>
        </p:nvSpPr>
        <p:spPr bwMode="auto">
          <a:xfrm>
            <a:off x="115888" y="3041650"/>
            <a:ext cx="4968875" cy="904875"/>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Text Box 2"/>
          <p:cNvSpPr txBox="1">
            <a:spLocks noChangeArrowheads="1"/>
          </p:cNvSpPr>
          <p:nvPr/>
        </p:nvSpPr>
        <p:spPr bwMode="auto">
          <a:xfrm>
            <a:off x="152400" y="914400"/>
            <a:ext cx="8839200" cy="5581650"/>
          </a:xfrm>
          <a:prstGeom prst="rect">
            <a:avLst/>
          </a:prstGeom>
          <a:noFill/>
          <a:ln w="9525">
            <a:noFill/>
            <a:miter lim="800000"/>
            <a:headEnd/>
            <a:tailEnd/>
          </a:ln>
          <a:effectLst/>
        </p:spPr>
        <p:txBody>
          <a:bodyPr>
            <a:spAutoFit/>
          </a:bodyPr>
          <a:lstStyle/>
          <a:p>
            <a:pPr marL="457200" indent="-457200"/>
            <a:r>
              <a:rPr lang="en-US" sz="1900"/>
              <a:t>9.1.1. You are using a wrench in an attempt to </a:t>
            </a:r>
          </a:p>
          <a:p>
            <a:pPr marL="457200" indent="-457200"/>
            <a:r>
              <a:rPr lang="en-US" sz="1900"/>
              <a:t>loosen a nut by applying a force  as shown.  But </a:t>
            </a:r>
          </a:p>
          <a:p>
            <a:pPr marL="457200" indent="-457200"/>
            <a:r>
              <a:rPr lang="en-US" sz="1900"/>
              <a:t>this fails to loosen the nut.  Which of the following </a:t>
            </a:r>
          </a:p>
          <a:p>
            <a:pPr marL="457200" indent="-457200"/>
            <a:r>
              <a:rPr lang="en-US" sz="1900"/>
              <a:t>choices is most likely to loosen this tough nut?</a:t>
            </a:r>
          </a:p>
          <a:p>
            <a:pPr marL="457200" indent="-457200"/>
            <a:endParaRPr lang="en-US" sz="1900"/>
          </a:p>
          <a:p>
            <a:pPr marL="457200" indent="-457200"/>
            <a:r>
              <a:rPr lang="en-US" sz="1900"/>
              <a:t>a)  Tie a rope of length 2</a:t>
            </a:r>
            <a:r>
              <a:rPr lang="en-US" sz="1900" i="1"/>
              <a:t>L</a:t>
            </a:r>
            <a:r>
              <a:rPr lang="en-US" sz="1900"/>
              <a:t> to the wrench at the same location and apply the same force  as shown.</a:t>
            </a:r>
          </a:p>
          <a:p>
            <a:pPr marL="457200" indent="-457200"/>
            <a:endParaRPr lang="en-US" sz="1900"/>
          </a:p>
          <a:p>
            <a:pPr marL="457200" indent="-457200"/>
            <a:r>
              <a:rPr lang="en-US" sz="1900"/>
              <a:t>b)  Place a pipe of length 2</a:t>
            </a:r>
            <a:r>
              <a:rPr lang="en-US" sz="1900" i="1"/>
              <a:t>L</a:t>
            </a:r>
            <a:r>
              <a:rPr lang="en-US" sz="1900"/>
              <a:t> over the handle of the wrench and apply the same force  to the opposite end (farthest from the nut).</a:t>
            </a:r>
          </a:p>
          <a:p>
            <a:pPr marL="457200" indent="-457200"/>
            <a:endParaRPr lang="en-US" sz="1900"/>
          </a:p>
          <a:p>
            <a:pPr marL="457200" indent="-457200"/>
            <a:r>
              <a:rPr lang="en-US" sz="1900"/>
              <a:t>c)  Double the force to 2.</a:t>
            </a:r>
          </a:p>
          <a:p>
            <a:pPr marL="457200" indent="-457200"/>
            <a:endParaRPr lang="en-US" sz="1900"/>
          </a:p>
          <a:p>
            <a:pPr marL="457200" indent="-457200"/>
            <a:r>
              <a:rPr lang="en-US" sz="1900"/>
              <a:t>d)  Doubling the length or doubling the force will have the same result, but doubling the length is easier.</a:t>
            </a:r>
          </a:p>
          <a:p>
            <a:pPr marL="457200" indent="-457200"/>
            <a:endParaRPr lang="en-US" sz="1900"/>
          </a:p>
          <a:p>
            <a:pPr marL="457200" indent="-457200"/>
            <a:r>
              <a:rPr lang="en-US" sz="1900"/>
              <a:t>e)  Continue applying the same force </a:t>
            </a:r>
            <a:r>
              <a:rPr lang="en-US" sz="1900" b="1"/>
              <a:t> </a:t>
            </a:r>
            <a:r>
              <a:rPr lang="en-US" sz="1900"/>
              <a:t>as in the drawing and eventually the nut will loosen.</a:t>
            </a:r>
          </a:p>
          <a:p>
            <a:pPr marL="457200" indent="-457200"/>
            <a:endParaRPr lang="en-US" sz="1900"/>
          </a:p>
        </p:txBody>
      </p:sp>
      <p:pic>
        <p:nvPicPr>
          <p:cNvPr id="331779" name="Picture 3" descr="ilq090101"/>
          <p:cNvPicPr>
            <a:picLocks noChangeAspect="1" noChangeArrowheads="1"/>
          </p:cNvPicPr>
          <p:nvPr/>
        </p:nvPicPr>
        <p:blipFill>
          <a:blip r:embed="rId2" cstate="print"/>
          <a:srcRect/>
          <a:stretch>
            <a:fillRect/>
          </a:stretch>
        </p:blipFill>
        <p:spPr bwMode="auto">
          <a:xfrm>
            <a:off x="5211763" y="823913"/>
            <a:ext cx="3770312" cy="1485900"/>
          </a:xfrm>
          <a:prstGeom prst="rect">
            <a:avLst/>
          </a:prstGeom>
          <a:noFill/>
        </p:spPr>
      </p:pic>
      <p:sp>
        <p:nvSpPr>
          <p:cNvPr id="331780" name="Rectangle 4"/>
          <p:cNvSpPr>
            <a:spLocks noChangeArrowheads="1"/>
          </p:cNvSpPr>
          <p:nvPr/>
        </p:nvSpPr>
        <p:spPr bwMode="auto">
          <a:xfrm>
            <a:off x="123825" y="4581525"/>
            <a:ext cx="8747125" cy="893763"/>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p:cNvSpPr txBox="1">
            <a:spLocks noChangeArrowheads="1"/>
          </p:cNvSpPr>
          <p:nvPr/>
        </p:nvSpPr>
        <p:spPr bwMode="auto">
          <a:xfrm>
            <a:off x="152400" y="914400"/>
            <a:ext cx="8839200" cy="5786438"/>
          </a:xfrm>
          <a:prstGeom prst="rect">
            <a:avLst/>
          </a:prstGeom>
          <a:noFill/>
          <a:ln w="9525">
            <a:noFill/>
            <a:miter lim="800000"/>
            <a:headEnd/>
            <a:tailEnd/>
          </a:ln>
          <a:effectLst/>
        </p:spPr>
        <p:txBody>
          <a:bodyPr>
            <a:spAutoFit/>
          </a:bodyPr>
          <a:lstStyle/>
          <a:p>
            <a:pPr marL="457200" indent="-457200"/>
            <a:r>
              <a:rPr lang="en-US" sz="2200"/>
              <a:t>9.5.1. Four objects start from rest and roll without slipping down a ramp.  The objects are a solid sphere, a hollow cylinder, a solid cylinder, and a hollow sphere.  Each of the objects has the same radius and the same mass, but they are made from different materials.  Which object will have the greatest speed at the bottom of the ramp?</a:t>
            </a:r>
          </a:p>
          <a:p>
            <a:pPr marL="457200" indent="-457200"/>
            <a:endParaRPr lang="en-US" sz="2200"/>
          </a:p>
          <a:p>
            <a:pPr marL="457200" indent="-457200"/>
            <a:r>
              <a:rPr lang="en-US" sz="2200"/>
              <a:t>a)  Since they are all starting from rest, all of the objects will have the same speed at the bottom as a result of the conservation of mechanical energy.</a:t>
            </a:r>
          </a:p>
          <a:p>
            <a:pPr marL="457200" indent="-457200"/>
            <a:endParaRPr lang="en-US" sz="2200"/>
          </a:p>
          <a:p>
            <a:pPr marL="457200" indent="-457200"/>
            <a:r>
              <a:rPr lang="en-US" sz="2200"/>
              <a:t>b)  solid sphere</a:t>
            </a:r>
          </a:p>
          <a:p>
            <a:pPr marL="457200" indent="-457200"/>
            <a:endParaRPr lang="en-US" sz="2200"/>
          </a:p>
          <a:p>
            <a:pPr marL="457200" indent="-457200"/>
            <a:r>
              <a:rPr lang="en-US" sz="2200"/>
              <a:t>c)  hollow cylinder</a:t>
            </a:r>
          </a:p>
          <a:p>
            <a:pPr marL="457200" indent="-457200"/>
            <a:endParaRPr lang="en-US" sz="2200"/>
          </a:p>
          <a:p>
            <a:pPr marL="457200" indent="-457200"/>
            <a:r>
              <a:rPr lang="en-US" sz="2200"/>
              <a:t>d)  solid cylinder</a:t>
            </a:r>
          </a:p>
          <a:p>
            <a:pPr marL="457200" indent="-457200"/>
            <a:endParaRPr lang="en-US" sz="2200"/>
          </a:p>
          <a:p>
            <a:pPr marL="457200" indent="-457200"/>
            <a:r>
              <a:rPr lang="en-US" sz="2200"/>
              <a:t>e)  hollow sphere</a:t>
            </a:r>
          </a:p>
          <a:p>
            <a:pPr marL="457200" indent="-457200"/>
            <a:endParaRPr lang="en-US" sz="2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117475" y="5060950"/>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306179" name="Text Box 3"/>
          <p:cNvSpPr txBox="1">
            <a:spLocks noChangeArrowheads="1"/>
          </p:cNvSpPr>
          <p:nvPr/>
        </p:nvSpPr>
        <p:spPr bwMode="auto">
          <a:xfrm>
            <a:off x="152400" y="914400"/>
            <a:ext cx="8839200" cy="5786438"/>
          </a:xfrm>
          <a:prstGeom prst="rect">
            <a:avLst/>
          </a:prstGeom>
          <a:noFill/>
          <a:ln w="9525">
            <a:noFill/>
            <a:miter lim="800000"/>
            <a:headEnd/>
            <a:tailEnd/>
          </a:ln>
          <a:effectLst/>
        </p:spPr>
        <p:txBody>
          <a:bodyPr>
            <a:spAutoFit/>
          </a:bodyPr>
          <a:lstStyle/>
          <a:p>
            <a:pPr marL="457200" indent="-457200"/>
            <a:r>
              <a:rPr lang="en-US" sz="2200"/>
              <a:t>9.5.1. Four objects start from rest and roll without slipping down a ramp.  The objects are a solid sphere, a hollow cylinder, a solid cylinder, and a hollow sphere.  Each of the objects has the same radius and the same mass, but they are made from different materials.  Which object will have the greatest speed at the bottom of the ramp?</a:t>
            </a:r>
          </a:p>
          <a:p>
            <a:pPr marL="457200" indent="-457200"/>
            <a:endParaRPr lang="en-US" sz="2200"/>
          </a:p>
          <a:p>
            <a:pPr marL="457200" indent="-457200"/>
            <a:r>
              <a:rPr lang="en-US" sz="2200"/>
              <a:t>a)  Since they are all starting from rest, all of the objects will have the same speed at the bottom as a result of the conservation of mechanical energy.</a:t>
            </a:r>
          </a:p>
          <a:p>
            <a:pPr marL="457200" indent="-457200"/>
            <a:endParaRPr lang="en-US" sz="2200"/>
          </a:p>
          <a:p>
            <a:pPr marL="457200" indent="-457200"/>
            <a:r>
              <a:rPr lang="en-US" sz="2200"/>
              <a:t>b)  solid sphere</a:t>
            </a:r>
          </a:p>
          <a:p>
            <a:pPr marL="457200" indent="-457200"/>
            <a:endParaRPr lang="en-US" sz="2200"/>
          </a:p>
          <a:p>
            <a:pPr marL="457200" indent="-457200"/>
            <a:r>
              <a:rPr lang="en-US" sz="2200"/>
              <a:t>c)  hollow cylinder</a:t>
            </a:r>
          </a:p>
          <a:p>
            <a:pPr marL="457200" indent="-457200"/>
            <a:endParaRPr lang="en-US" sz="2200"/>
          </a:p>
          <a:p>
            <a:pPr marL="457200" indent="-457200"/>
            <a:r>
              <a:rPr lang="en-US" sz="2200"/>
              <a:t>d)  solid cylinder</a:t>
            </a:r>
          </a:p>
          <a:p>
            <a:pPr marL="457200" indent="-457200"/>
            <a:endParaRPr lang="en-US" sz="2200"/>
          </a:p>
          <a:p>
            <a:pPr marL="457200" indent="-457200"/>
            <a:r>
              <a:rPr lang="en-US" sz="2200"/>
              <a:t>e)  hollow sphere</a:t>
            </a:r>
          </a:p>
          <a:p>
            <a:pPr marL="457200" indent="-457200"/>
            <a:endParaRPr lang="en-US" sz="22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9.5.2. A bowling ball is rolling without slipping at constant speed toward the pins on a lane.  What percentage of the ball’s total kinetic energy is translational kinetic energy?</a:t>
            </a:r>
          </a:p>
          <a:p>
            <a:pPr marL="457200" indent="-457200"/>
            <a:endParaRPr lang="en-US"/>
          </a:p>
          <a:p>
            <a:pPr marL="457200" indent="-457200"/>
            <a:r>
              <a:rPr lang="en-US"/>
              <a:t>a)  50 %</a:t>
            </a:r>
          </a:p>
          <a:p>
            <a:pPr marL="457200" indent="-457200"/>
            <a:endParaRPr lang="en-US"/>
          </a:p>
          <a:p>
            <a:pPr marL="457200" indent="-457200"/>
            <a:r>
              <a:rPr lang="en-US"/>
              <a:t>b)  71 %</a:t>
            </a:r>
          </a:p>
          <a:p>
            <a:pPr marL="457200" indent="-457200"/>
            <a:endParaRPr lang="en-US"/>
          </a:p>
          <a:p>
            <a:pPr marL="457200" indent="-457200"/>
            <a:r>
              <a:rPr lang="en-US"/>
              <a:t>c)  46 %</a:t>
            </a:r>
          </a:p>
          <a:p>
            <a:pPr marL="457200" indent="-457200"/>
            <a:endParaRPr lang="en-US"/>
          </a:p>
          <a:p>
            <a:pPr marL="457200" indent="-457200"/>
            <a:r>
              <a:rPr lang="en-US"/>
              <a:t>d)  29 %</a:t>
            </a:r>
          </a:p>
          <a:p>
            <a:pPr marL="457200" indent="-457200"/>
            <a:endParaRPr lang="en-US"/>
          </a:p>
          <a:p>
            <a:pPr marL="457200" indent="-457200"/>
            <a:r>
              <a:rPr lang="en-US"/>
              <a:t>e)  33 %</a:t>
            </a:r>
          </a:p>
          <a:p>
            <a:pPr marL="457200" indent="-457200"/>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ChangeArrowheads="1"/>
          </p:cNvSpPr>
          <p:nvPr/>
        </p:nvSpPr>
        <p:spPr bwMode="auto">
          <a:xfrm>
            <a:off x="128588" y="2908300"/>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308227" name="Text Box 3"/>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9.5.2. A bowling ball is rolling without slipping at constant speed toward the pins on a lane.  What percentage of the ball’s total kinetic energy is translational kinetic energy?</a:t>
            </a:r>
          </a:p>
          <a:p>
            <a:pPr marL="457200" indent="-457200"/>
            <a:endParaRPr lang="en-US"/>
          </a:p>
          <a:p>
            <a:pPr marL="457200" indent="-457200"/>
            <a:r>
              <a:rPr lang="en-US"/>
              <a:t>a)  50 %</a:t>
            </a:r>
          </a:p>
          <a:p>
            <a:pPr marL="457200" indent="-457200"/>
            <a:endParaRPr lang="en-US"/>
          </a:p>
          <a:p>
            <a:pPr marL="457200" indent="-457200"/>
            <a:r>
              <a:rPr lang="en-US"/>
              <a:t>b)  71 %</a:t>
            </a:r>
          </a:p>
          <a:p>
            <a:pPr marL="457200" indent="-457200"/>
            <a:endParaRPr lang="en-US"/>
          </a:p>
          <a:p>
            <a:pPr marL="457200" indent="-457200"/>
            <a:r>
              <a:rPr lang="en-US"/>
              <a:t>c)  46 %</a:t>
            </a:r>
          </a:p>
          <a:p>
            <a:pPr marL="457200" indent="-457200"/>
            <a:endParaRPr lang="en-US"/>
          </a:p>
          <a:p>
            <a:pPr marL="457200" indent="-457200"/>
            <a:r>
              <a:rPr lang="en-US"/>
              <a:t>d)  29 %</a:t>
            </a:r>
          </a:p>
          <a:p>
            <a:pPr marL="457200" indent="-457200"/>
            <a:endParaRPr lang="en-US"/>
          </a:p>
          <a:p>
            <a:pPr marL="457200" indent="-457200"/>
            <a:r>
              <a:rPr lang="en-US"/>
              <a:t>e)  33 %</a:t>
            </a:r>
          </a:p>
          <a:p>
            <a:pPr marL="457200" indent="-457200"/>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ext Box 2"/>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9.5.3. A hollow cylinder is rotating about an axis that passes through the center of both ends.  The radius of the cylinder is </a:t>
            </a:r>
            <a:r>
              <a:rPr lang="en-US" sz="2000" i="1"/>
              <a:t>r</a:t>
            </a:r>
            <a:r>
              <a:rPr lang="en-US" sz="2000"/>
              <a:t>.  At what angular speed </a:t>
            </a:r>
            <a:r>
              <a:rPr lang="en-US" sz="2000">
                <a:sym typeface="Symbol" pitchFamily="18" charset="2"/>
              </a:rPr>
              <a:t></a:t>
            </a:r>
            <a:r>
              <a:rPr lang="en-US" sz="2000"/>
              <a:t> must the this cylinder rotate to have the same total kinetic energy that it would have if it were moving horizontally with a speed </a:t>
            </a:r>
            <a:r>
              <a:rPr lang="en-US" sz="2000" i="1"/>
              <a:t>v </a:t>
            </a:r>
            <a:r>
              <a:rPr lang="en-US" sz="2000"/>
              <a:t>without rotation?</a:t>
            </a:r>
          </a:p>
          <a:p>
            <a:pPr marL="457200" indent="-457200"/>
            <a:endParaRPr lang="en-US" sz="2000"/>
          </a:p>
          <a:p>
            <a:pPr marL="457200" indent="-457200"/>
            <a:r>
              <a:rPr lang="en-US" sz="2000"/>
              <a:t>a)</a:t>
            </a:r>
          </a:p>
          <a:p>
            <a:pPr marL="457200" indent="-457200"/>
            <a:endParaRPr lang="en-US" sz="2000"/>
          </a:p>
          <a:p>
            <a:pPr marL="457200" indent="-457200"/>
            <a:endParaRPr lang="en-US" sz="2000"/>
          </a:p>
          <a:p>
            <a:pPr marL="457200" indent="-457200"/>
            <a:r>
              <a:rPr lang="en-US" sz="2000"/>
              <a:t>b)</a:t>
            </a:r>
          </a:p>
          <a:p>
            <a:pPr marL="457200" indent="-457200"/>
            <a:endParaRPr lang="en-US" sz="2000"/>
          </a:p>
          <a:p>
            <a:pPr marL="457200" indent="-457200"/>
            <a:endParaRPr lang="en-US" sz="2000"/>
          </a:p>
          <a:p>
            <a:pPr marL="457200" indent="-457200"/>
            <a:r>
              <a:rPr lang="en-US" sz="2000"/>
              <a:t>c)</a:t>
            </a:r>
          </a:p>
          <a:p>
            <a:pPr marL="457200" indent="-457200"/>
            <a:endParaRPr lang="en-US" sz="2000"/>
          </a:p>
          <a:p>
            <a:pPr marL="457200" indent="-457200"/>
            <a:endParaRPr lang="en-US" sz="2000"/>
          </a:p>
          <a:p>
            <a:pPr marL="457200" indent="-457200"/>
            <a:r>
              <a:rPr lang="en-US" sz="2000"/>
              <a:t>d)</a:t>
            </a:r>
          </a:p>
          <a:p>
            <a:pPr marL="457200" indent="-457200"/>
            <a:endParaRPr lang="en-US" sz="2000"/>
          </a:p>
          <a:p>
            <a:pPr marL="457200" indent="-457200"/>
            <a:endParaRPr lang="en-US" sz="2000"/>
          </a:p>
          <a:p>
            <a:pPr marL="457200" indent="-457200"/>
            <a:r>
              <a:rPr lang="en-US" sz="2000"/>
              <a:t>e)</a:t>
            </a:r>
          </a:p>
        </p:txBody>
      </p:sp>
      <p:sp>
        <p:nvSpPr>
          <p:cNvPr id="309252" name="Rectangle 4"/>
          <p:cNvSpPr>
            <a:spLocks noChangeArrowheads="1"/>
          </p:cNvSpPr>
          <p:nvPr/>
        </p:nvSpPr>
        <p:spPr bwMode="auto">
          <a:xfrm>
            <a:off x="0" y="324326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09251" name="Object 3"/>
          <p:cNvGraphicFramePr>
            <a:graphicFrameLocks noChangeAspect="1"/>
          </p:cNvGraphicFramePr>
          <p:nvPr/>
        </p:nvGraphicFramePr>
        <p:xfrm>
          <a:off x="649288" y="2241550"/>
          <a:ext cx="831850" cy="754063"/>
        </p:xfrm>
        <a:graphic>
          <a:graphicData uri="http://schemas.openxmlformats.org/presentationml/2006/ole">
            <p:oleObj spid="_x0000_s309251" r:id="rId3" imgW="406048" imgH="367981" progId="Equation.DSMT4">
              <p:embed/>
            </p:oleObj>
          </a:graphicData>
        </a:graphic>
      </p:graphicFrame>
      <p:sp>
        <p:nvSpPr>
          <p:cNvPr id="309254" name="Rectangle 6"/>
          <p:cNvSpPr>
            <a:spLocks noChangeArrowheads="1"/>
          </p:cNvSpPr>
          <p:nvPr/>
        </p:nvSpPr>
        <p:spPr bwMode="auto">
          <a:xfrm>
            <a:off x="0" y="326231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09253" name="Object 5"/>
          <p:cNvGraphicFramePr>
            <a:graphicFrameLocks noChangeAspect="1"/>
          </p:cNvGraphicFramePr>
          <p:nvPr/>
        </p:nvGraphicFramePr>
        <p:xfrm>
          <a:off x="635000" y="3230563"/>
          <a:ext cx="1082675" cy="676275"/>
        </p:xfrm>
        <a:graphic>
          <a:graphicData uri="http://schemas.openxmlformats.org/presentationml/2006/ole">
            <p:oleObj spid="_x0000_s309253" r:id="rId4" imgW="533400" imgH="330200" progId="Equation.DSMT4">
              <p:embed/>
            </p:oleObj>
          </a:graphicData>
        </a:graphic>
      </p:graphicFrame>
      <p:sp>
        <p:nvSpPr>
          <p:cNvPr id="309256" name="Rectangle 8"/>
          <p:cNvSpPr>
            <a:spLocks noChangeArrowheads="1"/>
          </p:cNvSpPr>
          <p:nvPr/>
        </p:nvSpPr>
        <p:spPr bwMode="auto">
          <a:xfrm>
            <a:off x="0" y="326231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09255" name="Object 7"/>
          <p:cNvGraphicFramePr>
            <a:graphicFrameLocks noChangeAspect="1"/>
          </p:cNvGraphicFramePr>
          <p:nvPr/>
        </p:nvGraphicFramePr>
        <p:xfrm>
          <a:off x="666750" y="4113213"/>
          <a:ext cx="752475" cy="731837"/>
        </p:xfrm>
        <a:graphic>
          <a:graphicData uri="http://schemas.openxmlformats.org/presentationml/2006/ole">
            <p:oleObj spid="_x0000_s309255" r:id="rId5" imgW="342900" imgH="330200" progId="Equation.DSMT4">
              <p:embed/>
            </p:oleObj>
          </a:graphicData>
        </a:graphic>
      </p:graphicFrame>
      <p:sp>
        <p:nvSpPr>
          <p:cNvPr id="309258" name="Rectangle 10"/>
          <p:cNvSpPr>
            <a:spLocks noChangeArrowheads="1"/>
          </p:cNvSpPr>
          <p:nvPr/>
        </p:nvSpPr>
        <p:spPr bwMode="auto">
          <a:xfrm>
            <a:off x="0" y="326231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09257" name="Object 9"/>
          <p:cNvGraphicFramePr>
            <a:graphicFrameLocks noChangeAspect="1"/>
          </p:cNvGraphicFramePr>
          <p:nvPr/>
        </p:nvGraphicFramePr>
        <p:xfrm>
          <a:off x="661988" y="5027613"/>
          <a:ext cx="863600" cy="703262"/>
        </p:xfrm>
        <a:graphic>
          <a:graphicData uri="http://schemas.openxmlformats.org/presentationml/2006/ole">
            <p:oleObj spid="_x0000_s309257" r:id="rId6" imgW="406048" imgH="329914" progId="Equation.DSMT4">
              <p:embed/>
            </p:oleObj>
          </a:graphicData>
        </a:graphic>
      </p:graphicFrame>
      <p:sp>
        <p:nvSpPr>
          <p:cNvPr id="309260" name="Rectangle 12"/>
          <p:cNvSpPr>
            <a:spLocks noChangeArrowheads="1"/>
          </p:cNvSpPr>
          <p:nvPr/>
        </p:nvSpPr>
        <p:spPr bwMode="auto">
          <a:xfrm>
            <a:off x="0" y="323850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09259" name="Object 11"/>
          <p:cNvGraphicFramePr>
            <a:graphicFrameLocks noChangeAspect="1"/>
          </p:cNvGraphicFramePr>
          <p:nvPr/>
        </p:nvGraphicFramePr>
        <p:xfrm>
          <a:off x="650875" y="5870575"/>
          <a:ext cx="857250" cy="796925"/>
        </p:xfrm>
        <a:graphic>
          <a:graphicData uri="http://schemas.openxmlformats.org/presentationml/2006/ole">
            <p:oleObj spid="_x0000_s309259" r:id="rId7" imgW="406048" imgH="380670" progId="Equation.DSMT4">
              <p:embed/>
            </p:oleObj>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Text Box 2"/>
          <p:cNvSpPr txBox="1">
            <a:spLocks noChangeArrowheads="1"/>
          </p:cNvSpPr>
          <p:nvPr/>
        </p:nvSpPr>
        <p:spPr bwMode="auto">
          <a:xfrm>
            <a:off x="152400" y="914400"/>
            <a:ext cx="8839200" cy="5578475"/>
          </a:xfrm>
          <a:prstGeom prst="rect">
            <a:avLst/>
          </a:prstGeom>
          <a:noFill/>
          <a:ln w="9525">
            <a:noFill/>
            <a:miter lim="800000"/>
            <a:headEnd/>
            <a:tailEnd/>
          </a:ln>
          <a:effectLst/>
        </p:spPr>
        <p:txBody>
          <a:bodyPr>
            <a:spAutoFit/>
          </a:bodyPr>
          <a:lstStyle/>
          <a:p>
            <a:pPr marL="457200" indent="-457200"/>
            <a:r>
              <a:rPr lang="en-US" sz="2000"/>
              <a:t>9.5.3. A hollow cylinder is rotating about an axis that passes through the center of both ends.  The radius of the cylinder is </a:t>
            </a:r>
            <a:r>
              <a:rPr lang="en-US" sz="2000" i="1"/>
              <a:t>r</a:t>
            </a:r>
            <a:r>
              <a:rPr lang="en-US" sz="2000"/>
              <a:t>.  At what angular speed </a:t>
            </a:r>
            <a:r>
              <a:rPr lang="en-US" sz="2000">
                <a:sym typeface="Symbol" pitchFamily="18" charset="2"/>
              </a:rPr>
              <a:t></a:t>
            </a:r>
            <a:r>
              <a:rPr lang="en-US" sz="2000"/>
              <a:t> must the this cylinder rotate to have the same total kinetic energy that it would have if it were moving horizontally with a speed </a:t>
            </a:r>
            <a:r>
              <a:rPr lang="en-US" sz="2000" i="1"/>
              <a:t>v </a:t>
            </a:r>
            <a:r>
              <a:rPr lang="en-US" sz="2000"/>
              <a:t>without rotation?</a:t>
            </a:r>
          </a:p>
          <a:p>
            <a:pPr marL="457200" indent="-457200"/>
            <a:endParaRPr lang="en-US" sz="2000"/>
          </a:p>
          <a:p>
            <a:pPr marL="457200" indent="-457200"/>
            <a:r>
              <a:rPr lang="en-US" sz="2000"/>
              <a:t>a)</a:t>
            </a:r>
          </a:p>
          <a:p>
            <a:pPr marL="457200" indent="-457200"/>
            <a:endParaRPr lang="en-US" sz="2000"/>
          </a:p>
          <a:p>
            <a:pPr marL="457200" indent="-457200"/>
            <a:endParaRPr lang="en-US" sz="2000"/>
          </a:p>
          <a:p>
            <a:pPr marL="457200" indent="-457200"/>
            <a:r>
              <a:rPr lang="en-US" sz="2000"/>
              <a:t>b)</a:t>
            </a:r>
          </a:p>
          <a:p>
            <a:pPr marL="457200" indent="-457200"/>
            <a:endParaRPr lang="en-US" sz="2000"/>
          </a:p>
          <a:p>
            <a:pPr marL="457200" indent="-457200"/>
            <a:endParaRPr lang="en-US" sz="2000"/>
          </a:p>
          <a:p>
            <a:pPr marL="457200" indent="-457200"/>
            <a:r>
              <a:rPr lang="en-US" sz="2000"/>
              <a:t>c)</a:t>
            </a:r>
          </a:p>
          <a:p>
            <a:pPr marL="457200" indent="-457200"/>
            <a:endParaRPr lang="en-US" sz="2000"/>
          </a:p>
          <a:p>
            <a:pPr marL="457200" indent="-457200"/>
            <a:endParaRPr lang="en-US" sz="2000"/>
          </a:p>
          <a:p>
            <a:pPr marL="457200" indent="-457200"/>
            <a:r>
              <a:rPr lang="en-US" sz="2000"/>
              <a:t>d)</a:t>
            </a:r>
          </a:p>
          <a:p>
            <a:pPr marL="457200" indent="-457200"/>
            <a:endParaRPr lang="en-US" sz="2000"/>
          </a:p>
          <a:p>
            <a:pPr marL="457200" indent="-457200"/>
            <a:endParaRPr lang="en-US" sz="2000"/>
          </a:p>
          <a:p>
            <a:pPr marL="457200" indent="-457200"/>
            <a:r>
              <a:rPr lang="en-US" sz="2000"/>
              <a:t>e)</a:t>
            </a:r>
          </a:p>
        </p:txBody>
      </p:sp>
      <p:sp>
        <p:nvSpPr>
          <p:cNvPr id="338947" name="Rectangle 3"/>
          <p:cNvSpPr>
            <a:spLocks noChangeArrowheads="1"/>
          </p:cNvSpPr>
          <p:nvPr/>
        </p:nvSpPr>
        <p:spPr bwMode="auto">
          <a:xfrm>
            <a:off x="0" y="324326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38948" name="Object 4"/>
          <p:cNvGraphicFramePr>
            <a:graphicFrameLocks noChangeAspect="1"/>
          </p:cNvGraphicFramePr>
          <p:nvPr/>
        </p:nvGraphicFramePr>
        <p:xfrm>
          <a:off x="649288" y="2241550"/>
          <a:ext cx="831850" cy="754063"/>
        </p:xfrm>
        <a:graphic>
          <a:graphicData uri="http://schemas.openxmlformats.org/presentationml/2006/ole">
            <p:oleObj spid="_x0000_s338948" r:id="rId3" imgW="406048" imgH="367981" progId="Equation.DSMT4">
              <p:embed/>
            </p:oleObj>
          </a:graphicData>
        </a:graphic>
      </p:graphicFrame>
      <p:sp>
        <p:nvSpPr>
          <p:cNvPr id="338949" name="Rectangle 5"/>
          <p:cNvSpPr>
            <a:spLocks noChangeArrowheads="1"/>
          </p:cNvSpPr>
          <p:nvPr/>
        </p:nvSpPr>
        <p:spPr bwMode="auto">
          <a:xfrm>
            <a:off x="0" y="326231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38950" name="Object 6"/>
          <p:cNvGraphicFramePr>
            <a:graphicFrameLocks noChangeAspect="1"/>
          </p:cNvGraphicFramePr>
          <p:nvPr/>
        </p:nvGraphicFramePr>
        <p:xfrm>
          <a:off x="635000" y="3230563"/>
          <a:ext cx="1082675" cy="676275"/>
        </p:xfrm>
        <a:graphic>
          <a:graphicData uri="http://schemas.openxmlformats.org/presentationml/2006/ole">
            <p:oleObj spid="_x0000_s338950" r:id="rId4" imgW="533400" imgH="330200" progId="Equation.DSMT4">
              <p:embed/>
            </p:oleObj>
          </a:graphicData>
        </a:graphic>
      </p:graphicFrame>
      <p:sp>
        <p:nvSpPr>
          <p:cNvPr id="338951" name="Rectangle 7"/>
          <p:cNvSpPr>
            <a:spLocks noChangeArrowheads="1"/>
          </p:cNvSpPr>
          <p:nvPr/>
        </p:nvSpPr>
        <p:spPr bwMode="auto">
          <a:xfrm>
            <a:off x="0" y="326231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38952" name="Object 8"/>
          <p:cNvGraphicFramePr>
            <a:graphicFrameLocks noChangeAspect="1"/>
          </p:cNvGraphicFramePr>
          <p:nvPr/>
        </p:nvGraphicFramePr>
        <p:xfrm>
          <a:off x="666750" y="4113213"/>
          <a:ext cx="752475" cy="731837"/>
        </p:xfrm>
        <a:graphic>
          <a:graphicData uri="http://schemas.openxmlformats.org/presentationml/2006/ole">
            <p:oleObj spid="_x0000_s338952" r:id="rId5" imgW="342900" imgH="330200" progId="Equation.DSMT4">
              <p:embed/>
            </p:oleObj>
          </a:graphicData>
        </a:graphic>
      </p:graphicFrame>
      <p:sp>
        <p:nvSpPr>
          <p:cNvPr id="338953" name="Rectangle 9"/>
          <p:cNvSpPr>
            <a:spLocks noChangeArrowheads="1"/>
          </p:cNvSpPr>
          <p:nvPr/>
        </p:nvSpPr>
        <p:spPr bwMode="auto">
          <a:xfrm>
            <a:off x="0" y="3262313"/>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38954" name="Object 10"/>
          <p:cNvGraphicFramePr>
            <a:graphicFrameLocks noChangeAspect="1"/>
          </p:cNvGraphicFramePr>
          <p:nvPr/>
        </p:nvGraphicFramePr>
        <p:xfrm>
          <a:off x="661988" y="5027613"/>
          <a:ext cx="863600" cy="703262"/>
        </p:xfrm>
        <a:graphic>
          <a:graphicData uri="http://schemas.openxmlformats.org/presentationml/2006/ole">
            <p:oleObj spid="_x0000_s338954" r:id="rId6" imgW="406048" imgH="329914" progId="Equation.DSMT4">
              <p:embed/>
            </p:oleObj>
          </a:graphicData>
        </a:graphic>
      </p:graphicFrame>
      <p:sp>
        <p:nvSpPr>
          <p:cNvPr id="338955" name="Rectangle 11"/>
          <p:cNvSpPr>
            <a:spLocks noChangeArrowheads="1"/>
          </p:cNvSpPr>
          <p:nvPr/>
        </p:nvSpPr>
        <p:spPr bwMode="auto">
          <a:xfrm>
            <a:off x="0" y="3238500"/>
            <a:ext cx="9144000" cy="0"/>
          </a:xfrm>
          <a:prstGeom prst="rect">
            <a:avLst/>
          </a:prstGeom>
          <a:noFill/>
          <a:ln w="38100">
            <a:noFill/>
            <a:miter lim="800000"/>
            <a:headEnd/>
            <a:tailEnd/>
          </a:ln>
          <a:effectLst/>
        </p:spPr>
        <p:txBody>
          <a:bodyPr wrap="none" anchor="ctr">
            <a:spAutoFit/>
          </a:bodyPr>
          <a:lstStyle/>
          <a:p>
            <a:endParaRPr lang="en-US"/>
          </a:p>
        </p:txBody>
      </p:sp>
      <p:graphicFrame>
        <p:nvGraphicFramePr>
          <p:cNvPr id="338956" name="Object 12"/>
          <p:cNvGraphicFramePr>
            <a:graphicFrameLocks noChangeAspect="1"/>
          </p:cNvGraphicFramePr>
          <p:nvPr/>
        </p:nvGraphicFramePr>
        <p:xfrm>
          <a:off x="650875" y="5870575"/>
          <a:ext cx="857250" cy="796925"/>
        </p:xfrm>
        <a:graphic>
          <a:graphicData uri="http://schemas.openxmlformats.org/presentationml/2006/ole">
            <p:oleObj spid="_x0000_s338956" r:id="rId7" imgW="406048" imgH="380670" progId="Equation.DSMT4">
              <p:embed/>
            </p:oleObj>
          </a:graphicData>
        </a:graphic>
      </p:graphicFrame>
      <p:sp>
        <p:nvSpPr>
          <p:cNvPr id="338957" name="Rectangle 13"/>
          <p:cNvSpPr>
            <a:spLocks noChangeArrowheads="1"/>
          </p:cNvSpPr>
          <p:nvPr/>
        </p:nvSpPr>
        <p:spPr bwMode="auto">
          <a:xfrm>
            <a:off x="139700" y="4086225"/>
            <a:ext cx="8747125" cy="893763"/>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Text Box 2"/>
          <p:cNvSpPr txBox="1">
            <a:spLocks noChangeArrowheads="1"/>
          </p:cNvSpPr>
          <p:nvPr/>
        </p:nvSpPr>
        <p:spPr bwMode="auto">
          <a:xfrm>
            <a:off x="152400" y="914400"/>
            <a:ext cx="8839200" cy="5934075"/>
          </a:xfrm>
          <a:prstGeom prst="rect">
            <a:avLst/>
          </a:prstGeom>
          <a:noFill/>
          <a:ln w="9525">
            <a:noFill/>
            <a:miter lim="800000"/>
            <a:headEnd/>
            <a:tailEnd/>
          </a:ln>
          <a:effectLst/>
        </p:spPr>
        <p:txBody>
          <a:bodyPr>
            <a:spAutoFit/>
          </a:bodyPr>
          <a:lstStyle/>
          <a:p>
            <a:pPr marL="457200" indent="-457200"/>
            <a:r>
              <a:rPr lang="en-US"/>
              <a:t>9.5.4. Two solid cylinders are rotating about an axis that passes through the center of both ends of each cylinder.  Cylinder A has three times the mass and twice the radius of cylinder B, but they have the same rotational kinetic energy.  What is the ratio of the angular velocities, </a:t>
            </a:r>
            <a:r>
              <a:rPr lang="en-US">
                <a:sym typeface="Symbol" pitchFamily="18" charset="2"/>
              </a:rPr>
              <a:t></a:t>
            </a:r>
            <a:r>
              <a:rPr lang="en-US" baseline="-25000"/>
              <a:t>A</a:t>
            </a:r>
            <a:r>
              <a:rPr lang="en-US"/>
              <a:t>/</a:t>
            </a:r>
            <a:r>
              <a:rPr lang="en-US">
                <a:sym typeface="Symbol" pitchFamily="18" charset="2"/>
              </a:rPr>
              <a:t></a:t>
            </a:r>
            <a:r>
              <a:rPr lang="en-US" baseline="-25000"/>
              <a:t>B</a:t>
            </a:r>
            <a:r>
              <a:rPr lang="en-US"/>
              <a:t>, for these two cylinders?</a:t>
            </a:r>
          </a:p>
          <a:p>
            <a:pPr marL="457200" indent="-457200"/>
            <a:endParaRPr lang="en-US"/>
          </a:p>
          <a:p>
            <a:pPr marL="457200" indent="-457200"/>
            <a:r>
              <a:rPr lang="en-US"/>
              <a:t>a)  0.25</a:t>
            </a:r>
          </a:p>
          <a:p>
            <a:pPr marL="457200" indent="-457200"/>
            <a:endParaRPr lang="en-US"/>
          </a:p>
          <a:p>
            <a:pPr marL="457200" indent="-457200"/>
            <a:r>
              <a:rPr lang="en-US"/>
              <a:t>b)  0.50</a:t>
            </a:r>
          </a:p>
          <a:p>
            <a:pPr marL="457200" indent="-457200"/>
            <a:endParaRPr lang="en-US"/>
          </a:p>
          <a:p>
            <a:pPr marL="457200" indent="-457200"/>
            <a:r>
              <a:rPr lang="en-US"/>
              <a:t>c)  1.0</a:t>
            </a:r>
          </a:p>
          <a:p>
            <a:pPr marL="457200" indent="-457200"/>
            <a:endParaRPr lang="en-US"/>
          </a:p>
          <a:p>
            <a:pPr marL="457200" indent="-457200"/>
            <a:r>
              <a:rPr lang="en-US"/>
              <a:t>d)  2.0</a:t>
            </a:r>
          </a:p>
          <a:p>
            <a:pPr marL="457200" indent="-457200"/>
            <a:endParaRPr lang="en-US"/>
          </a:p>
          <a:p>
            <a:pPr marL="457200" indent="-457200"/>
            <a:r>
              <a:rPr lang="en-US"/>
              <a:t>e)  4.0</a:t>
            </a:r>
          </a:p>
          <a:p>
            <a:pPr marL="457200" indent="-457200"/>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ChangeArrowheads="1"/>
          </p:cNvSpPr>
          <p:nvPr/>
        </p:nvSpPr>
        <p:spPr bwMode="auto">
          <a:xfrm>
            <a:off x="128588" y="3617913"/>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312323" name="Text Box 3"/>
          <p:cNvSpPr txBox="1">
            <a:spLocks noChangeArrowheads="1"/>
          </p:cNvSpPr>
          <p:nvPr/>
        </p:nvSpPr>
        <p:spPr bwMode="auto">
          <a:xfrm>
            <a:off x="152400" y="914400"/>
            <a:ext cx="8839200" cy="5934075"/>
          </a:xfrm>
          <a:prstGeom prst="rect">
            <a:avLst/>
          </a:prstGeom>
          <a:noFill/>
          <a:ln w="9525">
            <a:noFill/>
            <a:miter lim="800000"/>
            <a:headEnd/>
            <a:tailEnd/>
          </a:ln>
          <a:effectLst/>
        </p:spPr>
        <p:txBody>
          <a:bodyPr>
            <a:spAutoFit/>
          </a:bodyPr>
          <a:lstStyle/>
          <a:p>
            <a:pPr marL="457200" indent="-457200"/>
            <a:r>
              <a:rPr lang="en-US"/>
              <a:t>9.5.4. Two solid cylinders are rotating about an axis that passes through the center of both ends of each cylinder.  Cylinder A has three times the mass and twice the radius of cylinder B, but they have the same rotational kinetic energy.  What is the ratio of the angular velocities, </a:t>
            </a:r>
            <a:r>
              <a:rPr lang="en-US">
                <a:sym typeface="Symbol" pitchFamily="18" charset="2"/>
              </a:rPr>
              <a:t></a:t>
            </a:r>
            <a:r>
              <a:rPr lang="en-US" baseline="-25000"/>
              <a:t>A</a:t>
            </a:r>
            <a:r>
              <a:rPr lang="en-US"/>
              <a:t>/</a:t>
            </a:r>
            <a:r>
              <a:rPr lang="en-US">
                <a:sym typeface="Symbol" pitchFamily="18" charset="2"/>
              </a:rPr>
              <a:t></a:t>
            </a:r>
            <a:r>
              <a:rPr lang="en-US" baseline="-25000"/>
              <a:t>B</a:t>
            </a:r>
            <a:r>
              <a:rPr lang="en-US"/>
              <a:t>, for these two cylinders?</a:t>
            </a:r>
          </a:p>
          <a:p>
            <a:pPr marL="457200" indent="-457200"/>
            <a:endParaRPr lang="en-US"/>
          </a:p>
          <a:p>
            <a:pPr marL="457200" indent="-457200"/>
            <a:r>
              <a:rPr lang="en-US"/>
              <a:t>a)  0.25</a:t>
            </a:r>
          </a:p>
          <a:p>
            <a:pPr marL="457200" indent="-457200"/>
            <a:endParaRPr lang="en-US"/>
          </a:p>
          <a:p>
            <a:pPr marL="457200" indent="-457200"/>
            <a:r>
              <a:rPr lang="en-US"/>
              <a:t>b)  0.50</a:t>
            </a:r>
          </a:p>
          <a:p>
            <a:pPr marL="457200" indent="-457200"/>
            <a:endParaRPr lang="en-US"/>
          </a:p>
          <a:p>
            <a:pPr marL="457200" indent="-457200"/>
            <a:r>
              <a:rPr lang="en-US"/>
              <a:t>c)  1.0</a:t>
            </a:r>
          </a:p>
          <a:p>
            <a:pPr marL="457200" indent="-457200"/>
            <a:endParaRPr lang="en-US"/>
          </a:p>
          <a:p>
            <a:pPr marL="457200" indent="-457200"/>
            <a:r>
              <a:rPr lang="en-US"/>
              <a:t>d)  2.0</a:t>
            </a:r>
          </a:p>
          <a:p>
            <a:pPr marL="457200" indent="-457200"/>
            <a:endParaRPr lang="en-US"/>
          </a:p>
          <a:p>
            <a:pPr marL="457200" indent="-457200"/>
            <a:r>
              <a:rPr lang="en-US"/>
              <a:t>e)  4.0</a:t>
            </a:r>
          </a:p>
          <a:p>
            <a:pPr marL="457200" indent="-457200"/>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ext Box 2"/>
          <p:cNvSpPr txBox="1">
            <a:spLocks noChangeArrowheads="1"/>
          </p:cNvSpPr>
          <p:nvPr/>
        </p:nvSpPr>
        <p:spPr bwMode="auto">
          <a:xfrm>
            <a:off x="152400" y="914400"/>
            <a:ext cx="8839200" cy="6056313"/>
          </a:xfrm>
          <a:prstGeom prst="rect">
            <a:avLst/>
          </a:prstGeom>
          <a:noFill/>
          <a:ln w="9525">
            <a:noFill/>
            <a:miter lim="800000"/>
            <a:headEnd/>
            <a:tailEnd/>
          </a:ln>
          <a:effectLst/>
        </p:spPr>
        <p:txBody>
          <a:bodyPr>
            <a:spAutoFit/>
          </a:bodyPr>
          <a:lstStyle/>
          <a:p>
            <a:pPr marL="457200" indent="-457200"/>
            <a:r>
              <a:rPr lang="en-US" sz="2300"/>
              <a:t>9.6.1. A star is rotating about an axis that passes through its center.  When the star “dies,” the balance between the inward pressure due to the force of gravity and the outward pressure from nuclear processes is no longer present and the star collapses inward and its radius decreases with time.  Which one of the following choices best describes what happens as the star collapses?</a:t>
            </a:r>
          </a:p>
          <a:p>
            <a:pPr marL="457200" indent="-457200"/>
            <a:endParaRPr lang="en-US" sz="2300"/>
          </a:p>
          <a:p>
            <a:pPr marL="457200" indent="-457200"/>
            <a:r>
              <a:rPr lang="en-US" sz="2300"/>
              <a:t>a)  The angular velocity of the star remains constant.</a:t>
            </a:r>
          </a:p>
          <a:p>
            <a:pPr marL="457200" indent="-457200"/>
            <a:endParaRPr lang="en-US" sz="2300"/>
          </a:p>
          <a:p>
            <a:pPr marL="457200" indent="-457200"/>
            <a:r>
              <a:rPr lang="en-US" sz="2300"/>
              <a:t>b)  The angular momentum of the star remains constant.</a:t>
            </a:r>
          </a:p>
          <a:p>
            <a:pPr marL="457200" indent="-457200"/>
            <a:endParaRPr lang="en-US" sz="2300"/>
          </a:p>
          <a:p>
            <a:pPr marL="457200" indent="-457200"/>
            <a:r>
              <a:rPr lang="en-US" sz="2300"/>
              <a:t>c)  The angular velocity of the star decreases.</a:t>
            </a:r>
          </a:p>
          <a:p>
            <a:pPr marL="457200" indent="-457200"/>
            <a:endParaRPr lang="en-US" sz="2300"/>
          </a:p>
          <a:p>
            <a:pPr marL="457200" indent="-457200"/>
            <a:r>
              <a:rPr lang="en-US" sz="2300"/>
              <a:t>d)  The angular momentum of the star decreases.</a:t>
            </a:r>
          </a:p>
          <a:p>
            <a:pPr marL="457200" indent="-457200"/>
            <a:endParaRPr lang="en-US" sz="2300"/>
          </a:p>
          <a:p>
            <a:pPr marL="457200" indent="-457200"/>
            <a:r>
              <a:rPr lang="en-US" sz="2300"/>
              <a:t>e)  Both angular momentum and angular velocity increase.</a:t>
            </a:r>
          </a:p>
          <a:p>
            <a:pPr marL="457200" indent="-457200"/>
            <a:endParaRPr lang="en-US" sz="23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ChangeArrowheads="1"/>
          </p:cNvSpPr>
          <p:nvPr/>
        </p:nvSpPr>
        <p:spPr bwMode="auto">
          <a:xfrm>
            <a:off x="115888" y="3833813"/>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314371" name="Text Box 3"/>
          <p:cNvSpPr txBox="1">
            <a:spLocks noChangeArrowheads="1"/>
          </p:cNvSpPr>
          <p:nvPr/>
        </p:nvSpPr>
        <p:spPr bwMode="auto">
          <a:xfrm>
            <a:off x="152400" y="914400"/>
            <a:ext cx="8839200" cy="6056313"/>
          </a:xfrm>
          <a:prstGeom prst="rect">
            <a:avLst/>
          </a:prstGeom>
          <a:noFill/>
          <a:ln w="9525">
            <a:noFill/>
            <a:miter lim="800000"/>
            <a:headEnd/>
            <a:tailEnd/>
          </a:ln>
          <a:effectLst/>
        </p:spPr>
        <p:txBody>
          <a:bodyPr>
            <a:spAutoFit/>
          </a:bodyPr>
          <a:lstStyle/>
          <a:p>
            <a:pPr marL="457200" indent="-457200"/>
            <a:r>
              <a:rPr lang="en-US" sz="2300"/>
              <a:t>9.6.1. A star is rotating about an axis that passes through its center.  When the star “dies,” the balance between the inward pressure due to the force of gravity and the outward pressure from nuclear processes is no longer present and the star collapses inward and its radius decreases with time.  Which one of the following choices best describes what happens as the star collapses?</a:t>
            </a:r>
          </a:p>
          <a:p>
            <a:pPr marL="457200" indent="-457200"/>
            <a:endParaRPr lang="en-US" sz="2300"/>
          </a:p>
          <a:p>
            <a:pPr marL="457200" indent="-457200"/>
            <a:r>
              <a:rPr lang="en-US" sz="2300"/>
              <a:t>a)  The angular velocity of the star remains constant.</a:t>
            </a:r>
          </a:p>
          <a:p>
            <a:pPr marL="457200" indent="-457200"/>
            <a:endParaRPr lang="en-US" sz="2300"/>
          </a:p>
          <a:p>
            <a:pPr marL="457200" indent="-457200"/>
            <a:r>
              <a:rPr lang="en-US" sz="2300"/>
              <a:t>b)  The angular momentum of the star remains constant.</a:t>
            </a:r>
          </a:p>
          <a:p>
            <a:pPr marL="457200" indent="-457200"/>
            <a:endParaRPr lang="en-US" sz="2300"/>
          </a:p>
          <a:p>
            <a:pPr marL="457200" indent="-457200"/>
            <a:r>
              <a:rPr lang="en-US" sz="2300"/>
              <a:t>c)  The angular velocity of the star decreases.</a:t>
            </a:r>
          </a:p>
          <a:p>
            <a:pPr marL="457200" indent="-457200"/>
            <a:endParaRPr lang="en-US" sz="2300"/>
          </a:p>
          <a:p>
            <a:pPr marL="457200" indent="-457200"/>
            <a:r>
              <a:rPr lang="en-US" sz="2300"/>
              <a:t>d)  The angular momentum of the star decreases.</a:t>
            </a:r>
          </a:p>
          <a:p>
            <a:pPr marL="457200" indent="-457200"/>
            <a:endParaRPr lang="en-US" sz="2300"/>
          </a:p>
          <a:p>
            <a:pPr marL="457200" indent="-457200"/>
            <a:r>
              <a:rPr lang="en-US" sz="2300"/>
              <a:t>e)  Both angular momentum and angular velocity increase.</a:t>
            </a:r>
          </a:p>
          <a:p>
            <a:pPr marL="457200" indent="-457200"/>
            <a:endParaRPr lang="en-US" sz="23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9.1.2. A 1.5-kg ball is tied to the end of a string.  The ball is then swung at a constant angular velocity of 4</a:t>
            </a:r>
            <a:r>
              <a:rPr lang="en-US">
                <a:sym typeface="Symbol" pitchFamily="18" charset="2"/>
              </a:rPr>
              <a:t></a:t>
            </a:r>
            <a:r>
              <a:rPr lang="en-US"/>
              <a:t> rad/s in a horizontal circle of radius 2.0 m.  What is the torque on the stone?</a:t>
            </a:r>
          </a:p>
          <a:p>
            <a:pPr marL="457200" indent="-457200"/>
            <a:endParaRPr lang="en-US"/>
          </a:p>
          <a:p>
            <a:pPr marL="457200" indent="-457200"/>
            <a:r>
              <a:rPr lang="en-US"/>
              <a:t>a)  18 N</a:t>
            </a:r>
            <a:r>
              <a:rPr lang="en-US">
                <a:sym typeface="Wingdings" pitchFamily="2" charset="2"/>
              </a:rPr>
              <a:t></a:t>
            </a:r>
            <a:r>
              <a:rPr lang="en-US"/>
              <a:t>m</a:t>
            </a:r>
          </a:p>
          <a:p>
            <a:pPr marL="457200" indent="-457200"/>
            <a:endParaRPr lang="en-US"/>
          </a:p>
          <a:p>
            <a:pPr marL="457200" indent="-457200"/>
            <a:r>
              <a:rPr lang="en-US"/>
              <a:t>b)  29 N</a:t>
            </a:r>
            <a:r>
              <a:rPr lang="en-US">
                <a:sym typeface="Wingdings" pitchFamily="2" charset="2"/>
              </a:rPr>
              <a:t></a:t>
            </a:r>
            <a:r>
              <a:rPr lang="en-US"/>
              <a:t>m</a:t>
            </a:r>
          </a:p>
          <a:p>
            <a:pPr marL="457200" indent="-457200"/>
            <a:endParaRPr lang="en-US"/>
          </a:p>
          <a:p>
            <a:pPr marL="457200" indent="-457200"/>
            <a:r>
              <a:rPr lang="en-US"/>
              <a:t>c)  36 N</a:t>
            </a:r>
            <a:r>
              <a:rPr lang="en-US">
                <a:sym typeface="Wingdings" pitchFamily="2" charset="2"/>
              </a:rPr>
              <a:t></a:t>
            </a:r>
            <a:r>
              <a:rPr lang="en-US"/>
              <a:t>m</a:t>
            </a:r>
          </a:p>
          <a:p>
            <a:pPr marL="457200" indent="-457200"/>
            <a:endParaRPr lang="en-US"/>
          </a:p>
          <a:p>
            <a:pPr marL="457200" indent="-457200"/>
            <a:r>
              <a:rPr lang="en-US"/>
              <a:t>d)  59 N</a:t>
            </a:r>
            <a:r>
              <a:rPr lang="en-US">
                <a:sym typeface="Wingdings" pitchFamily="2" charset="2"/>
              </a:rPr>
              <a:t></a:t>
            </a:r>
            <a:r>
              <a:rPr lang="en-US"/>
              <a:t>m</a:t>
            </a:r>
          </a:p>
          <a:p>
            <a:pPr marL="457200" indent="-457200"/>
            <a:endParaRPr lang="en-US"/>
          </a:p>
          <a:p>
            <a:pPr marL="457200" indent="-457200"/>
            <a:r>
              <a:rPr lang="en-US"/>
              <a:t>e)  zero N</a:t>
            </a:r>
            <a:r>
              <a:rPr lang="en-US">
                <a:sym typeface="Wingdings" pitchFamily="2" charset="2"/>
              </a:rPr>
              <a:t></a:t>
            </a:r>
            <a:r>
              <a:rPr lang="en-US"/>
              <a:t>m</a:t>
            </a:r>
          </a:p>
          <a:p>
            <a:pPr marL="457200" indent="-457200"/>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ext Box 2"/>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9.6.2. A solid sphere of radius </a:t>
            </a:r>
            <a:r>
              <a:rPr lang="en-US" i="1"/>
              <a:t>R</a:t>
            </a:r>
            <a:r>
              <a:rPr lang="en-US"/>
              <a:t> rotates about an axis that is tangent to the sphere with an angular speed </a:t>
            </a:r>
            <a:r>
              <a:rPr lang="en-US">
                <a:sym typeface="Symbol" pitchFamily="18" charset="2"/>
              </a:rPr>
              <a:t></a:t>
            </a:r>
            <a:r>
              <a:rPr lang="en-US"/>
              <a:t>.  Under the action of internal forces, the radius of the sphere increases to 2</a:t>
            </a:r>
            <a:r>
              <a:rPr lang="en-US" i="1"/>
              <a:t>R</a:t>
            </a:r>
            <a:r>
              <a:rPr lang="en-US"/>
              <a:t>.  What is the final angular speed of the sphere?</a:t>
            </a:r>
          </a:p>
          <a:p>
            <a:pPr marL="457200" indent="-457200"/>
            <a:endParaRPr lang="en-US"/>
          </a:p>
          <a:p>
            <a:pPr marL="457200" indent="-457200"/>
            <a:r>
              <a:rPr lang="en-US"/>
              <a:t>a)  w/4</a:t>
            </a:r>
          </a:p>
          <a:p>
            <a:pPr marL="457200" indent="-457200"/>
            <a:endParaRPr lang="en-US"/>
          </a:p>
          <a:p>
            <a:pPr marL="457200" indent="-457200"/>
            <a:r>
              <a:rPr lang="en-US"/>
              <a:t>b)  w/2</a:t>
            </a:r>
          </a:p>
          <a:p>
            <a:pPr marL="457200" indent="-457200"/>
            <a:endParaRPr lang="en-US"/>
          </a:p>
          <a:p>
            <a:pPr marL="457200" indent="-457200"/>
            <a:r>
              <a:rPr lang="en-US"/>
              <a:t>c)  </a:t>
            </a:r>
            <a:r>
              <a:rPr lang="en-US">
                <a:sym typeface="Symbol" pitchFamily="18" charset="2"/>
              </a:rPr>
              <a:t></a:t>
            </a:r>
            <a:endParaRPr lang="en-US"/>
          </a:p>
          <a:p>
            <a:pPr marL="457200" indent="-457200"/>
            <a:endParaRPr lang="en-US"/>
          </a:p>
          <a:p>
            <a:pPr marL="457200" indent="-457200"/>
            <a:r>
              <a:rPr lang="en-US"/>
              <a:t>d)  2</a:t>
            </a:r>
            <a:r>
              <a:rPr lang="en-US">
                <a:sym typeface="Symbol" pitchFamily="18" charset="2"/>
              </a:rPr>
              <a:t></a:t>
            </a:r>
            <a:endParaRPr lang="en-US"/>
          </a:p>
          <a:p>
            <a:pPr marL="457200" indent="-457200"/>
            <a:endParaRPr lang="en-US"/>
          </a:p>
          <a:p>
            <a:pPr marL="457200" indent="-457200"/>
            <a:r>
              <a:rPr lang="en-US"/>
              <a:t>e)  4</a:t>
            </a:r>
            <a:r>
              <a:rPr lang="en-US">
                <a:sym typeface="Symbol" pitchFamily="18" charset="2"/>
              </a:rPr>
              <a:t></a:t>
            </a:r>
            <a:endParaRPr lang="en-US"/>
          </a:p>
          <a:p>
            <a:pPr marL="457200" indent="-457200"/>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ChangeArrowheads="1"/>
          </p:cNvSpPr>
          <p:nvPr/>
        </p:nvSpPr>
        <p:spPr bwMode="auto">
          <a:xfrm>
            <a:off x="152400" y="2533650"/>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316419" name="Text Box 3"/>
          <p:cNvSpPr txBox="1">
            <a:spLocks noChangeArrowheads="1"/>
          </p:cNvSpPr>
          <p:nvPr/>
        </p:nvSpPr>
        <p:spPr bwMode="auto">
          <a:xfrm>
            <a:off x="152400" y="914400"/>
            <a:ext cx="8839200" cy="5568950"/>
          </a:xfrm>
          <a:prstGeom prst="rect">
            <a:avLst/>
          </a:prstGeom>
          <a:noFill/>
          <a:ln w="9525">
            <a:noFill/>
            <a:miter lim="800000"/>
            <a:headEnd/>
            <a:tailEnd/>
          </a:ln>
          <a:effectLst/>
        </p:spPr>
        <p:txBody>
          <a:bodyPr>
            <a:spAutoFit/>
          </a:bodyPr>
          <a:lstStyle/>
          <a:p>
            <a:pPr marL="457200" indent="-457200"/>
            <a:r>
              <a:rPr lang="en-US"/>
              <a:t>9.6.2. A solid sphere of radius </a:t>
            </a:r>
            <a:r>
              <a:rPr lang="en-US" i="1"/>
              <a:t>R</a:t>
            </a:r>
            <a:r>
              <a:rPr lang="en-US"/>
              <a:t> rotates about an axis that is tangent to the sphere with an angular speed </a:t>
            </a:r>
            <a:r>
              <a:rPr lang="en-US">
                <a:sym typeface="Symbol" pitchFamily="18" charset="2"/>
              </a:rPr>
              <a:t></a:t>
            </a:r>
            <a:r>
              <a:rPr lang="en-US"/>
              <a:t>.  Under the action of internal forces, the radius of the sphere increases to 2</a:t>
            </a:r>
            <a:r>
              <a:rPr lang="en-US" i="1"/>
              <a:t>R</a:t>
            </a:r>
            <a:r>
              <a:rPr lang="en-US"/>
              <a:t>.  What is the final angular speed of the sphere?</a:t>
            </a:r>
          </a:p>
          <a:p>
            <a:pPr marL="457200" indent="-457200"/>
            <a:endParaRPr lang="en-US"/>
          </a:p>
          <a:p>
            <a:pPr marL="457200" indent="-457200"/>
            <a:r>
              <a:rPr lang="en-US"/>
              <a:t>a)  w/4</a:t>
            </a:r>
          </a:p>
          <a:p>
            <a:pPr marL="457200" indent="-457200"/>
            <a:endParaRPr lang="en-US"/>
          </a:p>
          <a:p>
            <a:pPr marL="457200" indent="-457200"/>
            <a:r>
              <a:rPr lang="en-US"/>
              <a:t>b)  w/2</a:t>
            </a:r>
          </a:p>
          <a:p>
            <a:pPr marL="457200" indent="-457200"/>
            <a:endParaRPr lang="en-US"/>
          </a:p>
          <a:p>
            <a:pPr marL="457200" indent="-457200"/>
            <a:r>
              <a:rPr lang="en-US"/>
              <a:t>c)  </a:t>
            </a:r>
            <a:r>
              <a:rPr lang="en-US">
                <a:sym typeface="Symbol" pitchFamily="18" charset="2"/>
              </a:rPr>
              <a:t></a:t>
            </a:r>
            <a:endParaRPr lang="en-US"/>
          </a:p>
          <a:p>
            <a:pPr marL="457200" indent="-457200"/>
            <a:endParaRPr lang="en-US"/>
          </a:p>
          <a:p>
            <a:pPr marL="457200" indent="-457200"/>
            <a:r>
              <a:rPr lang="en-US"/>
              <a:t>d)  2</a:t>
            </a:r>
            <a:r>
              <a:rPr lang="en-US">
                <a:sym typeface="Symbol" pitchFamily="18" charset="2"/>
              </a:rPr>
              <a:t></a:t>
            </a:r>
            <a:endParaRPr lang="en-US"/>
          </a:p>
          <a:p>
            <a:pPr marL="457200" indent="-457200"/>
            <a:endParaRPr lang="en-US"/>
          </a:p>
          <a:p>
            <a:pPr marL="457200" indent="-457200"/>
            <a:r>
              <a:rPr lang="en-US"/>
              <a:t>e)  4</a:t>
            </a:r>
            <a:r>
              <a:rPr lang="en-US">
                <a:sym typeface="Symbol" pitchFamily="18" charset="2"/>
              </a:rPr>
              <a:t></a:t>
            </a:r>
            <a:endParaRPr lang="en-US"/>
          </a:p>
          <a:p>
            <a:pPr marL="457200" indent="-457200"/>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ChangeArrowheads="1"/>
          </p:cNvSpPr>
          <p:nvPr/>
        </p:nvSpPr>
        <p:spPr bwMode="auto">
          <a:xfrm>
            <a:off x="123825" y="5124450"/>
            <a:ext cx="8747125" cy="893763"/>
          </a:xfrm>
          <a:prstGeom prst="rect">
            <a:avLst/>
          </a:prstGeom>
          <a:noFill/>
          <a:ln w="38100">
            <a:solidFill>
              <a:srgbClr val="FF6600"/>
            </a:solidFill>
            <a:miter lim="800000"/>
            <a:headEnd/>
            <a:tailEnd/>
          </a:ln>
          <a:effectLst/>
        </p:spPr>
        <p:txBody>
          <a:bodyPr wrap="none" anchor="ctr"/>
          <a:lstStyle/>
          <a:p>
            <a:endParaRPr lang="en-US"/>
          </a:p>
        </p:txBody>
      </p:sp>
      <p:sp>
        <p:nvSpPr>
          <p:cNvPr id="279555" name="Text Box 3"/>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9.1.2. A 1.5-kg ball is tied to the end of a string.  The ball is then swung at a constant angular velocity of 4</a:t>
            </a:r>
            <a:r>
              <a:rPr lang="en-US">
                <a:sym typeface="Symbol" pitchFamily="18" charset="2"/>
              </a:rPr>
              <a:t></a:t>
            </a:r>
            <a:r>
              <a:rPr lang="en-US"/>
              <a:t> rad/s in a horizontal circle of radius 2.0 m.  What is the torque on the stone?</a:t>
            </a:r>
          </a:p>
          <a:p>
            <a:pPr marL="457200" indent="-457200"/>
            <a:endParaRPr lang="en-US"/>
          </a:p>
          <a:p>
            <a:pPr marL="457200" indent="-457200"/>
            <a:r>
              <a:rPr lang="en-US"/>
              <a:t>a)  18 N</a:t>
            </a:r>
            <a:r>
              <a:rPr lang="en-US">
                <a:sym typeface="Wingdings" pitchFamily="2" charset="2"/>
              </a:rPr>
              <a:t></a:t>
            </a:r>
            <a:r>
              <a:rPr lang="en-US"/>
              <a:t>m</a:t>
            </a:r>
          </a:p>
          <a:p>
            <a:pPr marL="457200" indent="-457200"/>
            <a:endParaRPr lang="en-US"/>
          </a:p>
          <a:p>
            <a:pPr marL="457200" indent="-457200"/>
            <a:r>
              <a:rPr lang="en-US"/>
              <a:t>b)  29 N</a:t>
            </a:r>
            <a:r>
              <a:rPr lang="en-US">
                <a:sym typeface="Wingdings" pitchFamily="2" charset="2"/>
              </a:rPr>
              <a:t></a:t>
            </a:r>
            <a:r>
              <a:rPr lang="en-US"/>
              <a:t>m</a:t>
            </a:r>
          </a:p>
          <a:p>
            <a:pPr marL="457200" indent="-457200"/>
            <a:endParaRPr lang="en-US"/>
          </a:p>
          <a:p>
            <a:pPr marL="457200" indent="-457200"/>
            <a:r>
              <a:rPr lang="en-US"/>
              <a:t>c)  36 N</a:t>
            </a:r>
            <a:r>
              <a:rPr lang="en-US">
                <a:sym typeface="Wingdings" pitchFamily="2" charset="2"/>
              </a:rPr>
              <a:t></a:t>
            </a:r>
            <a:r>
              <a:rPr lang="en-US"/>
              <a:t>m</a:t>
            </a:r>
          </a:p>
          <a:p>
            <a:pPr marL="457200" indent="-457200"/>
            <a:endParaRPr lang="en-US"/>
          </a:p>
          <a:p>
            <a:pPr marL="457200" indent="-457200"/>
            <a:r>
              <a:rPr lang="en-US"/>
              <a:t>d)  59 N</a:t>
            </a:r>
            <a:r>
              <a:rPr lang="en-US">
                <a:sym typeface="Wingdings" pitchFamily="2" charset="2"/>
              </a:rPr>
              <a:t></a:t>
            </a:r>
            <a:r>
              <a:rPr lang="en-US"/>
              <a:t>m</a:t>
            </a:r>
          </a:p>
          <a:p>
            <a:pPr marL="457200" indent="-457200"/>
            <a:endParaRPr lang="en-US"/>
          </a:p>
          <a:p>
            <a:pPr marL="457200" indent="-457200"/>
            <a:r>
              <a:rPr lang="en-US"/>
              <a:t>e)  zero N</a:t>
            </a:r>
            <a:r>
              <a:rPr lang="en-US">
                <a:sym typeface="Wingdings" pitchFamily="2" charset="2"/>
              </a:rPr>
              <a:t></a:t>
            </a:r>
            <a:r>
              <a:rPr lang="en-US"/>
              <a:t>m</a:t>
            </a:r>
          </a:p>
          <a:p>
            <a:pPr marL="457200" indent="-457200"/>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ext Box 2"/>
          <p:cNvSpPr txBox="1">
            <a:spLocks noChangeArrowheads="1"/>
          </p:cNvSpPr>
          <p:nvPr/>
        </p:nvSpPr>
        <p:spPr bwMode="auto">
          <a:xfrm>
            <a:off x="152400" y="914400"/>
            <a:ext cx="8839200" cy="5273675"/>
          </a:xfrm>
          <a:prstGeom prst="rect">
            <a:avLst/>
          </a:prstGeom>
          <a:noFill/>
          <a:ln w="9525">
            <a:noFill/>
            <a:miter lim="800000"/>
            <a:headEnd/>
            <a:tailEnd/>
          </a:ln>
          <a:effectLst/>
        </p:spPr>
        <p:txBody>
          <a:bodyPr>
            <a:spAutoFit/>
          </a:bodyPr>
          <a:lstStyle/>
          <a:p>
            <a:pPr marL="457200" indent="-457200"/>
            <a:r>
              <a:rPr lang="en-US" sz="2000"/>
              <a:t>9.1.3. A 1.0-m long steel bar is suspended from a rope from the ceiling as shown.  The rope is attached to the bar at its mid-point.  A force  directed at an angle </a:t>
            </a:r>
            <a:r>
              <a:rPr lang="en-US" sz="2000" i="1">
                <a:sym typeface="Symbol" pitchFamily="18" charset="2"/>
              </a:rPr>
              <a:t></a:t>
            </a:r>
            <a:r>
              <a:rPr lang="en-US" sz="2000" i="1"/>
              <a:t> </a:t>
            </a:r>
            <a:r>
              <a:rPr lang="en-US" sz="2000"/>
              <a:t>is applied at one end.  At the other end, a force  is applied perpendicular to the bar.  If the magnitudes of the two forces are equal, for which one of the following values of the angle </a:t>
            </a:r>
            <a:r>
              <a:rPr lang="en-US" sz="2000" i="1">
                <a:sym typeface="Symbol" pitchFamily="18" charset="2"/>
              </a:rPr>
              <a:t></a:t>
            </a:r>
            <a:r>
              <a:rPr lang="en-US" sz="2000"/>
              <a:t> will the net torque on the bar have the smallest magnitude?  The net torque is the sum of the torques on the bar.</a:t>
            </a:r>
          </a:p>
          <a:p>
            <a:pPr marL="457200" indent="-457200"/>
            <a:endParaRPr lang="en-US" sz="2000"/>
          </a:p>
          <a:p>
            <a:pPr marL="457200" indent="-457200"/>
            <a:r>
              <a:rPr lang="en-US" sz="2000"/>
              <a:t>a)  0</a:t>
            </a:r>
            <a:r>
              <a:rPr lang="en-US" sz="2000">
                <a:sym typeface="Symbol" pitchFamily="18" charset="2"/>
              </a:rPr>
              <a:t></a:t>
            </a:r>
            <a:endParaRPr lang="en-US" sz="2000"/>
          </a:p>
          <a:p>
            <a:pPr marL="457200" indent="-457200"/>
            <a:endParaRPr lang="en-US" sz="2000"/>
          </a:p>
          <a:p>
            <a:pPr marL="457200" indent="-457200"/>
            <a:r>
              <a:rPr lang="en-US" sz="2000"/>
              <a:t>b)  90</a:t>
            </a:r>
            <a:r>
              <a:rPr lang="en-US" sz="2000">
                <a:sym typeface="Symbol" pitchFamily="18" charset="2"/>
              </a:rPr>
              <a:t></a:t>
            </a:r>
            <a:endParaRPr lang="en-US" sz="2000"/>
          </a:p>
          <a:p>
            <a:pPr marL="457200" indent="-457200"/>
            <a:endParaRPr lang="en-US" sz="2000"/>
          </a:p>
          <a:p>
            <a:pPr marL="457200" indent="-457200"/>
            <a:r>
              <a:rPr lang="en-US" sz="2000"/>
              <a:t>c)  135</a:t>
            </a:r>
            <a:r>
              <a:rPr lang="en-US" sz="2000">
                <a:sym typeface="Symbol" pitchFamily="18" charset="2"/>
              </a:rPr>
              <a:t></a:t>
            </a:r>
            <a:endParaRPr lang="en-US" sz="2000"/>
          </a:p>
          <a:p>
            <a:pPr marL="457200" indent="-457200"/>
            <a:endParaRPr lang="en-US" sz="2000"/>
          </a:p>
          <a:p>
            <a:pPr marL="457200" indent="-457200"/>
            <a:r>
              <a:rPr lang="en-US" sz="2000"/>
              <a:t>d)  180</a:t>
            </a:r>
            <a:r>
              <a:rPr lang="en-US" sz="2000">
                <a:sym typeface="Symbol" pitchFamily="18" charset="2"/>
              </a:rPr>
              <a:t></a:t>
            </a:r>
            <a:endParaRPr lang="en-US" sz="2000"/>
          </a:p>
          <a:p>
            <a:pPr marL="457200" indent="-457200"/>
            <a:endParaRPr lang="en-US" sz="2000"/>
          </a:p>
          <a:p>
            <a:pPr marL="457200" indent="-457200"/>
            <a:r>
              <a:rPr lang="en-US" sz="2000"/>
              <a:t>e)  270</a:t>
            </a:r>
            <a:r>
              <a:rPr lang="en-US" sz="2000">
                <a:sym typeface="Symbol" pitchFamily="18" charset="2"/>
              </a:rPr>
              <a:t></a:t>
            </a:r>
            <a:endParaRPr lang="en-US" sz="2000"/>
          </a:p>
          <a:p>
            <a:pPr marL="457200" indent="-457200"/>
            <a:endParaRPr lang="en-US" sz="2000"/>
          </a:p>
        </p:txBody>
      </p:sp>
      <p:pic>
        <p:nvPicPr>
          <p:cNvPr id="280579" name="Picture 3" descr="ilq090103"/>
          <p:cNvPicPr>
            <a:picLocks noChangeAspect="1" noChangeArrowheads="1"/>
          </p:cNvPicPr>
          <p:nvPr/>
        </p:nvPicPr>
        <p:blipFill>
          <a:blip r:embed="rId2" cstate="print"/>
          <a:srcRect/>
          <a:stretch>
            <a:fillRect/>
          </a:stretch>
        </p:blipFill>
        <p:spPr bwMode="auto">
          <a:xfrm>
            <a:off x="4953000" y="2895600"/>
            <a:ext cx="3181350" cy="34099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Text Box 2"/>
          <p:cNvSpPr txBox="1">
            <a:spLocks noChangeArrowheads="1"/>
          </p:cNvSpPr>
          <p:nvPr/>
        </p:nvSpPr>
        <p:spPr bwMode="auto">
          <a:xfrm>
            <a:off x="152400" y="914400"/>
            <a:ext cx="8839200" cy="5273675"/>
          </a:xfrm>
          <a:prstGeom prst="rect">
            <a:avLst/>
          </a:prstGeom>
          <a:noFill/>
          <a:ln w="9525">
            <a:noFill/>
            <a:miter lim="800000"/>
            <a:headEnd/>
            <a:tailEnd/>
          </a:ln>
          <a:effectLst/>
        </p:spPr>
        <p:txBody>
          <a:bodyPr>
            <a:spAutoFit/>
          </a:bodyPr>
          <a:lstStyle/>
          <a:p>
            <a:pPr marL="457200" indent="-457200"/>
            <a:r>
              <a:rPr lang="en-US" sz="2000"/>
              <a:t>9.1.3. A 1.0-m long steel bar is suspended from a rope from the ceiling as shown.  The rope is attached to the bar at its mid-point.  A force  directed at an angle </a:t>
            </a:r>
            <a:r>
              <a:rPr lang="en-US" sz="2000" i="1">
                <a:sym typeface="Symbol" pitchFamily="18" charset="2"/>
              </a:rPr>
              <a:t></a:t>
            </a:r>
            <a:r>
              <a:rPr lang="en-US" sz="2000" i="1"/>
              <a:t> </a:t>
            </a:r>
            <a:r>
              <a:rPr lang="en-US" sz="2000"/>
              <a:t>is applied at one end.  At the other end, a force  is applied perpendicular to the bar.  If the magnitudes of the two forces are equal, for which one of the following values of the angle </a:t>
            </a:r>
            <a:r>
              <a:rPr lang="en-US" sz="2000" i="1">
                <a:sym typeface="Symbol" pitchFamily="18" charset="2"/>
              </a:rPr>
              <a:t></a:t>
            </a:r>
            <a:r>
              <a:rPr lang="en-US" sz="2000"/>
              <a:t> will the net torque on the bar have the smallest magnitude?  The net torque is the sum of the torques on the bar.</a:t>
            </a:r>
          </a:p>
          <a:p>
            <a:pPr marL="457200" indent="-457200"/>
            <a:endParaRPr lang="en-US" sz="2000"/>
          </a:p>
          <a:p>
            <a:pPr marL="457200" indent="-457200"/>
            <a:r>
              <a:rPr lang="en-US" sz="2000"/>
              <a:t>a)  0</a:t>
            </a:r>
            <a:r>
              <a:rPr lang="en-US" sz="2000">
                <a:sym typeface="Symbol" pitchFamily="18" charset="2"/>
              </a:rPr>
              <a:t></a:t>
            </a:r>
            <a:endParaRPr lang="en-US" sz="2000"/>
          </a:p>
          <a:p>
            <a:pPr marL="457200" indent="-457200"/>
            <a:endParaRPr lang="en-US" sz="2000"/>
          </a:p>
          <a:p>
            <a:pPr marL="457200" indent="-457200"/>
            <a:r>
              <a:rPr lang="en-US" sz="2000"/>
              <a:t>b)  90</a:t>
            </a:r>
            <a:r>
              <a:rPr lang="en-US" sz="2000">
                <a:sym typeface="Symbol" pitchFamily="18" charset="2"/>
              </a:rPr>
              <a:t></a:t>
            </a:r>
            <a:endParaRPr lang="en-US" sz="2000"/>
          </a:p>
          <a:p>
            <a:pPr marL="457200" indent="-457200"/>
            <a:endParaRPr lang="en-US" sz="2000"/>
          </a:p>
          <a:p>
            <a:pPr marL="457200" indent="-457200"/>
            <a:r>
              <a:rPr lang="en-US" sz="2000"/>
              <a:t>c)  135</a:t>
            </a:r>
            <a:r>
              <a:rPr lang="en-US" sz="2000">
                <a:sym typeface="Symbol" pitchFamily="18" charset="2"/>
              </a:rPr>
              <a:t></a:t>
            </a:r>
            <a:endParaRPr lang="en-US" sz="2000"/>
          </a:p>
          <a:p>
            <a:pPr marL="457200" indent="-457200"/>
            <a:endParaRPr lang="en-US" sz="2000"/>
          </a:p>
          <a:p>
            <a:pPr marL="457200" indent="-457200"/>
            <a:r>
              <a:rPr lang="en-US" sz="2000"/>
              <a:t>d)  180</a:t>
            </a:r>
            <a:r>
              <a:rPr lang="en-US" sz="2000">
                <a:sym typeface="Symbol" pitchFamily="18" charset="2"/>
              </a:rPr>
              <a:t></a:t>
            </a:r>
            <a:endParaRPr lang="en-US" sz="2000"/>
          </a:p>
          <a:p>
            <a:pPr marL="457200" indent="-457200"/>
            <a:endParaRPr lang="en-US" sz="2000"/>
          </a:p>
          <a:p>
            <a:pPr marL="457200" indent="-457200"/>
            <a:r>
              <a:rPr lang="en-US" sz="2000"/>
              <a:t>e)  270</a:t>
            </a:r>
            <a:r>
              <a:rPr lang="en-US" sz="2000">
                <a:sym typeface="Symbol" pitchFamily="18" charset="2"/>
              </a:rPr>
              <a:t></a:t>
            </a:r>
            <a:endParaRPr lang="en-US" sz="2000"/>
          </a:p>
          <a:p>
            <a:pPr marL="457200" indent="-457200"/>
            <a:endParaRPr lang="en-US" sz="2000"/>
          </a:p>
        </p:txBody>
      </p:sp>
      <p:pic>
        <p:nvPicPr>
          <p:cNvPr id="342019" name="Picture 3" descr="ilq090103"/>
          <p:cNvPicPr>
            <a:picLocks noChangeAspect="1" noChangeArrowheads="1"/>
          </p:cNvPicPr>
          <p:nvPr/>
        </p:nvPicPr>
        <p:blipFill>
          <a:blip r:embed="rId2" cstate="print"/>
          <a:srcRect/>
          <a:stretch>
            <a:fillRect/>
          </a:stretch>
        </p:blipFill>
        <p:spPr bwMode="auto">
          <a:xfrm>
            <a:off x="4953000" y="2895600"/>
            <a:ext cx="3181350" cy="3409950"/>
          </a:xfrm>
          <a:prstGeom prst="rect">
            <a:avLst/>
          </a:prstGeom>
          <a:noFill/>
        </p:spPr>
      </p:pic>
      <p:sp>
        <p:nvSpPr>
          <p:cNvPr id="342020" name="Rectangle 4"/>
          <p:cNvSpPr>
            <a:spLocks noChangeArrowheads="1"/>
          </p:cNvSpPr>
          <p:nvPr/>
        </p:nvSpPr>
        <p:spPr bwMode="auto">
          <a:xfrm>
            <a:off x="92075" y="3570288"/>
            <a:ext cx="5548313" cy="592137"/>
          </a:xfrm>
          <a:prstGeom prst="rect">
            <a:avLst/>
          </a:prstGeom>
          <a:noFill/>
          <a:ln w="38100">
            <a:solidFill>
              <a:srgbClr val="FF6600"/>
            </a:solidFill>
            <a:miter lim="800000"/>
            <a:headEnd/>
            <a:tailEnd/>
          </a:ln>
          <a:effec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ext Box 2"/>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9.1.4. An interesting method for exercising a dog is to have it walk on the rough surface a circular platform that freely rotates about its center as shown.  When the dog begins walking near the outer edge of the platform as shown, how will the platform move, if at all?  Assume the bearing on which the platform can rotate is frictionless.</a:t>
            </a:r>
          </a:p>
          <a:p>
            <a:pPr marL="457200" indent="-457200"/>
            <a:endParaRPr lang="en-US"/>
          </a:p>
          <a:p>
            <a:pPr marL="457200" indent="-457200"/>
            <a:r>
              <a:rPr lang="en-US"/>
              <a:t>a)  When the dog walks, the platform will rotate counterclockwise when viewed from above.</a:t>
            </a:r>
          </a:p>
          <a:p>
            <a:pPr marL="457200" indent="-457200"/>
            <a:endParaRPr lang="en-US"/>
          </a:p>
          <a:p>
            <a:pPr marL="457200" indent="-457200"/>
            <a:r>
              <a:rPr lang="en-US"/>
              <a:t>b)  When the dog walks, the platform will rotate clockwise when viewed from above.</a:t>
            </a:r>
          </a:p>
          <a:p>
            <a:pPr marL="457200" indent="-457200"/>
            <a:endParaRPr lang="en-US"/>
          </a:p>
          <a:p>
            <a:pPr marL="457200" indent="-457200"/>
            <a:r>
              <a:rPr lang="en-US"/>
              <a:t>c)  When the dog walks, the platform will not rotate. </a:t>
            </a:r>
          </a:p>
          <a:p>
            <a:pPr marL="457200" indent="-457200"/>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111125" y="3440113"/>
            <a:ext cx="8747125" cy="893762"/>
          </a:xfrm>
          <a:prstGeom prst="rect">
            <a:avLst/>
          </a:prstGeom>
          <a:noFill/>
          <a:ln w="38100">
            <a:solidFill>
              <a:srgbClr val="FF6600"/>
            </a:solidFill>
            <a:miter lim="800000"/>
            <a:headEnd/>
            <a:tailEnd/>
          </a:ln>
          <a:effectLst/>
        </p:spPr>
        <p:txBody>
          <a:bodyPr wrap="none" anchor="ctr"/>
          <a:lstStyle/>
          <a:p>
            <a:endParaRPr lang="en-US"/>
          </a:p>
        </p:txBody>
      </p:sp>
      <p:sp>
        <p:nvSpPr>
          <p:cNvPr id="283651" name="Text Box 3"/>
          <p:cNvSpPr txBox="1">
            <a:spLocks noChangeArrowheads="1"/>
          </p:cNvSpPr>
          <p:nvPr/>
        </p:nvSpPr>
        <p:spPr bwMode="auto">
          <a:xfrm>
            <a:off x="152400" y="914400"/>
            <a:ext cx="8839200" cy="5203825"/>
          </a:xfrm>
          <a:prstGeom prst="rect">
            <a:avLst/>
          </a:prstGeom>
          <a:noFill/>
          <a:ln w="9525">
            <a:noFill/>
            <a:miter lim="800000"/>
            <a:headEnd/>
            <a:tailEnd/>
          </a:ln>
          <a:effectLst/>
        </p:spPr>
        <p:txBody>
          <a:bodyPr>
            <a:spAutoFit/>
          </a:bodyPr>
          <a:lstStyle/>
          <a:p>
            <a:pPr marL="457200" indent="-457200"/>
            <a:r>
              <a:rPr lang="en-US"/>
              <a:t>9.1.4. An interesting method for exercising a dog is to have it walk on the rough surface a circular platform that freely rotates about its center as shown.  When the dog begins walking near the outer edge of the platform as shown, how will the platform move, if at all?  Assume the bearing on which the platform can rotate is frictionless.</a:t>
            </a:r>
          </a:p>
          <a:p>
            <a:pPr marL="457200" indent="-457200"/>
            <a:endParaRPr lang="en-US"/>
          </a:p>
          <a:p>
            <a:pPr marL="457200" indent="-457200"/>
            <a:r>
              <a:rPr lang="en-US"/>
              <a:t>a)  When the dog walks, the platform will rotate counterclockwise when viewed from above.</a:t>
            </a:r>
          </a:p>
          <a:p>
            <a:pPr marL="457200" indent="-457200"/>
            <a:endParaRPr lang="en-US"/>
          </a:p>
          <a:p>
            <a:pPr marL="457200" indent="-457200"/>
            <a:r>
              <a:rPr lang="en-US"/>
              <a:t>b)  When the dog walks, the platform will rotate clockwise when viewed from above.</a:t>
            </a:r>
          </a:p>
          <a:p>
            <a:pPr marL="457200" indent="-457200"/>
            <a:endParaRPr lang="en-US"/>
          </a:p>
          <a:p>
            <a:pPr marL="457200" indent="-457200"/>
            <a:r>
              <a:rPr lang="en-US"/>
              <a:t>c)  When the dog walks, the platform will not rotate. </a:t>
            </a:r>
          </a:p>
          <a:p>
            <a:pPr marL="457200" indent="-457200"/>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896</TotalTime>
  <Words>4582</Words>
  <Application>Microsoft Office PowerPoint</Application>
  <PresentationFormat>On-screen Show (4:3)</PresentationFormat>
  <Paragraphs>464</Paragraphs>
  <Slides>41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Times New Roman</vt:lpstr>
      <vt:lpstr>Times</vt:lpstr>
      <vt:lpstr>Trump Mediaeval</vt:lpstr>
      <vt:lpstr>Symbol</vt:lpstr>
      <vt:lpstr>Wingdings</vt:lpstr>
      <vt:lpstr>Default Design</vt:lpstr>
      <vt:lpstr>Equation.DSMT4</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Company>JWS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gosnato</dc:creator>
  <cp:lastModifiedBy>LHAUG</cp:lastModifiedBy>
  <cp:revision>145</cp:revision>
  <dcterms:created xsi:type="dcterms:W3CDTF">2006-10-25T15:39:08Z</dcterms:created>
  <dcterms:modified xsi:type="dcterms:W3CDTF">2010-03-15T15:21:41Z</dcterms:modified>
</cp:coreProperties>
</file>