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315"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316" r:id="rId32"/>
    <p:sldId id="291" r:id="rId33"/>
    <p:sldId id="292" r:id="rId34"/>
    <p:sldId id="293" r:id="rId35"/>
    <p:sldId id="317" r:id="rId36"/>
    <p:sldId id="295" r:id="rId37"/>
    <p:sldId id="318" r:id="rId3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39" autoAdjust="0"/>
    <p:restoredTop sz="90929" autoAdjust="0"/>
  </p:normalViewPr>
  <p:slideViewPr>
    <p:cSldViewPr>
      <p:cViewPr varScale="1">
        <p:scale>
          <a:sx n="87" d="100"/>
          <a:sy n="87" d="100"/>
        </p:scale>
        <p:origin x="-222" y="-84"/>
      </p:cViewPr>
      <p:guideLst>
        <p:guide orient="horz" pos="2160"/>
        <p:guide pos="2880"/>
      </p:guideLst>
    </p:cSldViewPr>
  </p:slideViewPr>
  <p:outlineViewPr>
    <p:cViewPr>
      <p:scale>
        <a:sx n="20" d="100"/>
        <a:sy n="20"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ChangeArrowheads="1"/>
          </p:cNvSpPr>
          <p:nvPr userDrawn="1"/>
        </p:nvSpPr>
        <p:spPr bwMode="auto">
          <a:xfrm>
            <a:off x="0" y="0"/>
            <a:ext cx="9144000" cy="457200"/>
          </a:xfrm>
          <a:prstGeom prst="rect">
            <a:avLst/>
          </a:prstGeom>
          <a:gradFill rotWithShape="0">
            <a:gsLst>
              <a:gs pos="0">
                <a:srgbClr val="36566E"/>
              </a:gs>
              <a:gs pos="100000">
                <a:srgbClr val="36566E">
                  <a:gamma/>
                  <a:shade val="46275"/>
                  <a:invGamma/>
                </a:srgbClr>
              </a:gs>
            </a:gsLst>
            <a:lin ang="2700000" scaled="1"/>
          </a:gradFill>
          <a:ln w="9525">
            <a:solidFill>
              <a:schemeClr val="tx1"/>
            </a:solidFill>
            <a:miter lim="800000"/>
            <a:headEnd/>
            <a:tailEnd/>
          </a:ln>
          <a:effectLst/>
        </p:spPr>
        <p:txBody>
          <a:bodyPr wrap="none" anchor="ctr"/>
          <a:lstStyle/>
          <a:p>
            <a:pPr algn="ctr" eaLnBrk="0" hangingPunct="0"/>
            <a:endParaRPr lang="en-US">
              <a:latin typeface="Times" pitchFamily="18" charset="0"/>
            </a:endParaRPr>
          </a:p>
        </p:txBody>
      </p:sp>
      <p:pic>
        <p:nvPicPr>
          <p:cNvPr id="1034" name="Picture 10"/>
          <p:cNvPicPr>
            <a:picLocks noChangeAspect="1" noChangeArrowheads="1"/>
          </p:cNvPicPr>
          <p:nvPr userDrawn="1"/>
        </p:nvPicPr>
        <p:blipFill>
          <a:blip r:embed="rId13" cstate="print"/>
          <a:srcRect/>
          <a:stretch>
            <a:fillRect/>
          </a:stretch>
        </p:blipFill>
        <p:spPr bwMode="auto">
          <a:xfrm>
            <a:off x="0" y="0"/>
            <a:ext cx="1295400" cy="3175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914400" y="838200"/>
            <a:ext cx="7313613" cy="914400"/>
          </a:xfrm>
          <a:prstGeom prst="rect">
            <a:avLst/>
          </a:prstGeom>
          <a:noFill/>
          <a:ln w="9525">
            <a:noFill/>
            <a:miter lim="800000"/>
            <a:headEnd/>
            <a:tailEnd/>
          </a:ln>
          <a:effectLst/>
        </p:spPr>
        <p:txBody>
          <a:bodyPr wrap="none"/>
          <a:lstStyle/>
          <a:p>
            <a:pPr algn="ctr"/>
            <a:r>
              <a:rPr lang="en-US" sz="3600" b="1">
                <a:solidFill>
                  <a:srgbClr val="006666"/>
                </a:solidFill>
              </a:rPr>
              <a:t>Cutnell/Johnson</a:t>
            </a:r>
            <a:br>
              <a:rPr lang="en-US" sz="3600" b="1">
                <a:solidFill>
                  <a:srgbClr val="006666"/>
                </a:solidFill>
              </a:rPr>
            </a:br>
            <a:r>
              <a:rPr lang="en-US" sz="3600" b="1">
                <a:solidFill>
                  <a:srgbClr val="006666"/>
                </a:solidFill>
              </a:rPr>
              <a:t>Physics 7</a:t>
            </a:r>
            <a:r>
              <a:rPr lang="en-US" sz="3600" b="1" baseline="30000">
                <a:solidFill>
                  <a:srgbClr val="006666"/>
                </a:solidFill>
              </a:rPr>
              <a:t>th</a:t>
            </a:r>
            <a:r>
              <a:rPr lang="en-US" sz="3600" b="1">
                <a:solidFill>
                  <a:srgbClr val="006666"/>
                </a:solidFill>
              </a:rPr>
              <a:t> edition</a:t>
            </a:r>
          </a:p>
        </p:txBody>
      </p:sp>
      <p:sp>
        <p:nvSpPr>
          <p:cNvPr id="2053" name="Rectangle 5"/>
          <p:cNvSpPr>
            <a:spLocks noChangeArrowheads="1"/>
          </p:cNvSpPr>
          <p:nvPr/>
        </p:nvSpPr>
        <p:spPr bwMode="auto">
          <a:xfrm>
            <a:off x="914400" y="2362200"/>
            <a:ext cx="7313613" cy="685800"/>
          </a:xfrm>
          <a:prstGeom prst="rect">
            <a:avLst/>
          </a:prstGeom>
          <a:noFill/>
          <a:ln w="9525">
            <a:noFill/>
            <a:miter lim="800000"/>
            <a:headEnd/>
            <a:tailEnd/>
          </a:ln>
          <a:effectLst/>
        </p:spPr>
        <p:txBody>
          <a:bodyPr wrap="none"/>
          <a:lstStyle/>
          <a:p>
            <a:pPr marL="342900" indent="-342900" algn="ctr">
              <a:spcBef>
                <a:spcPct val="20000"/>
              </a:spcBef>
            </a:pPr>
            <a:r>
              <a:rPr lang="en-US" sz="3200"/>
              <a:t>Classroom Response System Questions</a:t>
            </a:r>
          </a:p>
          <a:p>
            <a:pPr marL="342900" indent="-342900" algn="ctr">
              <a:spcBef>
                <a:spcPct val="20000"/>
              </a:spcBef>
              <a:buFontTx/>
              <a:buChar char="•"/>
            </a:pPr>
            <a:endParaRPr lang="en-US" sz="2800"/>
          </a:p>
        </p:txBody>
      </p:sp>
      <p:sp>
        <p:nvSpPr>
          <p:cNvPr id="2054" name="Text Box 6"/>
          <p:cNvSpPr txBox="1">
            <a:spLocks noChangeArrowheads="1"/>
          </p:cNvSpPr>
          <p:nvPr/>
        </p:nvSpPr>
        <p:spPr bwMode="auto">
          <a:xfrm>
            <a:off x="609600" y="3200400"/>
            <a:ext cx="7772400" cy="519113"/>
          </a:xfrm>
          <a:prstGeom prst="rect">
            <a:avLst/>
          </a:prstGeom>
          <a:noFill/>
          <a:ln w="9525">
            <a:noFill/>
            <a:miter lim="800000"/>
            <a:headEnd/>
            <a:tailEnd/>
          </a:ln>
          <a:effectLst/>
        </p:spPr>
        <p:txBody>
          <a:bodyPr>
            <a:spAutoFit/>
          </a:bodyPr>
          <a:lstStyle/>
          <a:p>
            <a:pPr algn="ctr" eaLnBrk="0" hangingPunct="0">
              <a:spcBef>
                <a:spcPct val="50000"/>
              </a:spcBef>
            </a:pPr>
            <a:r>
              <a:rPr lang="en-US" sz="2800">
                <a:latin typeface="Trump Mediaeval" pitchFamily="18" charset="0"/>
              </a:rPr>
              <a:t>Chapter 2 Kinematics in One Dimension</a:t>
            </a:r>
          </a:p>
        </p:txBody>
      </p:sp>
      <p:sp>
        <p:nvSpPr>
          <p:cNvPr id="2055" name="Text Box 7"/>
          <p:cNvSpPr txBox="1">
            <a:spLocks noChangeArrowheads="1"/>
          </p:cNvSpPr>
          <p:nvPr/>
        </p:nvSpPr>
        <p:spPr bwMode="auto">
          <a:xfrm>
            <a:off x="609600" y="4343400"/>
            <a:ext cx="7848600" cy="457200"/>
          </a:xfrm>
          <a:prstGeom prst="rect">
            <a:avLst/>
          </a:prstGeom>
          <a:noFill/>
          <a:ln w="9525">
            <a:noFill/>
            <a:miter lim="800000"/>
            <a:headEnd/>
            <a:tailEnd/>
          </a:ln>
          <a:effectLst/>
        </p:spPr>
        <p:txBody>
          <a:bodyPr>
            <a:spAutoFit/>
          </a:bodyPr>
          <a:lstStyle/>
          <a:p>
            <a:pPr algn="ctr" eaLnBrk="0" hangingPunct="0">
              <a:spcBef>
                <a:spcPct val="50000"/>
              </a:spcBef>
            </a:pPr>
            <a:r>
              <a:rPr lang="en-US" b="1">
                <a:solidFill>
                  <a:srgbClr val="006666"/>
                </a:solidFill>
              </a:rPr>
              <a:t>Interactive Lecture Questions</a:t>
            </a:r>
            <a:r>
              <a:rPr lang="en-US"/>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Text Box 2"/>
          <p:cNvSpPr txBox="1">
            <a:spLocks noChangeArrowheads="1"/>
          </p:cNvSpPr>
          <p:nvPr/>
        </p:nvSpPr>
        <p:spPr bwMode="auto">
          <a:xfrm>
            <a:off x="152400" y="914400"/>
            <a:ext cx="8839200" cy="5578475"/>
          </a:xfrm>
          <a:prstGeom prst="rect">
            <a:avLst/>
          </a:prstGeom>
          <a:noFill/>
          <a:ln w="9525">
            <a:noFill/>
            <a:miter lim="800000"/>
            <a:headEnd/>
            <a:tailEnd/>
          </a:ln>
          <a:effectLst/>
        </p:spPr>
        <p:txBody>
          <a:bodyPr>
            <a:spAutoFit/>
          </a:bodyPr>
          <a:lstStyle/>
          <a:p>
            <a:pPr marL="457200" indent="-457200"/>
            <a:r>
              <a:rPr lang="en-US" sz="2000"/>
              <a:t>2.3.1. A ball is thrown toward a wall, bounces, and returns to the thrower with the same speed as it had before it bounced.  Which one of the following statements correctly describes this situation?</a:t>
            </a:r>
          </a:p>
          <a:p>
            <a:pPr marL="457200" indent="-457200"/>
            <a:endParaRPr lang="en-US" sz="2000"/>
          </a:p>
          <a:p>
            <a:pPr marL="457200" indent="-457200"/>
            <a:r>
              <a:rPr lang="en-US" sz="2000"/>
              <a:t>a) The ball was not accelerated during its contact with the wall because its speed remained constant.</a:t>
            </a:r>
          </a:p>
          <a:p>
            <a:pPr marL="457200" indent="-457200"/>
            <a:endParaRPr lang="en-US" sz="2000"/>
          </a:p>
          <a:p>
            <a:pPr marL="457200" indent="-457200"/>
            <a:r>
              <a:rPr lang="en-US" sz="2000"/>
              <a:t>b) The instantaneous velocity of the ball from the time it left the thrower’s hand was constant.</a:t>
            </a:r>
          </a:p>
          <a:p>
            <a:pPr marL="457200" indent="-457200"/>
            <a:endParaRPr lang="en-US" sz="2000"/>
          </a:p>
          <a:p>
            <a:pPr marL="457200" indent="-457200"/>
            <a:r>
              <a:rPr lang="en-US" sz="2000"/>
              <a:t>c) The only time that the ball had an acceleration was when the ball started from rest and left the hand of the thrower and again when the ball returned to the hand and was stopped.</a:t>
            </a:r>
          </a:p>
          <a:p>
            <a:pPr marL="457200" indent="-457200"/>
            <a:endParaRPr lang="en-US" sz="2000"/>
          </a:p>
          <a:p>
            <a:pPr marL="457200" indent="-457200"/>
            <a:r>
              <a:rPr lang="en-US" sz="2000"/>
              <a:t>d) During this situation, the ball was never accelerated.	</a:t>
            </a:r>
          </a:p>
          <a:p>
            <a:pPr marL="457200" indent="-457200"/>
            <a:endParaRPr lang="en-US" sz="2000"/>
          </a:p>
          <a:p>
            <a:pPr marL="457200" indent="-457200"/>
            <a:r>
              <a:rPr lang="en-US" sz="2000"/>
              <a:t>e) The ball was accelerated during its contact with the wall because its direction changed.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ChangeArrowheads="1"/>
          </p:cNvSpPr>
          <p:nvPr/>
        </p:nvSpPr>
        <p:spPr bwMode="auto">
          <a:xfrm>
            <a:off x="111125" y="5715000"/>
            <a:ext cx="8747125" cy="893763"/>
          </a:xfrm>
          <a:prstGeom prst="rect">
            <a:avLst/>
          </a:prstGeom>
          <a:noFill/>
          <a:ln w="38100">
            <a:solidFill>
              <a:srgbClr val="FF6600"/>
            </a:solidFill>
            <a:miter lim="800000"/>
            <a:headEnd/>
            <a:tailEnd/>
          </a:ln>
          <a:effectLst/>
        </p:spPr>
        <p:txBody>
          <a:bodyPr wrap="none" anchor="ctr"/>
          <a:lstStyle/>
          <a:p>
            <a:endParaRPr lang="en-US"/>
          </a:p>
        </p:txBody>
      </p:sp>
      <p:sp>
        <p:nvSpPr>
          <p:cNvPr id="285699" name="Text Box 3"/>
          <p:cNvSpPr txBox="1">
            <a:spLocks noChangeArrowheads="1"/>
          </p:cNvSpPr>
          <p:nvPr/>
        </p:nvSpPr>
        <p:spPr bwMode="auto">
          <a:xfrm>
            <a:off x="152400" y="914400"/>
            <a:ext cx="8839200" cy="5578475"/>
          </a:xfrm>
          <a:prstGeom prst="rect">
            <a:avLst/>
          </a:prstGeom>
          <a:noFill/>
          <a:ln w="9525">
            <a:noFill/>
            <a:miter lim="800000"/>
            <a:headEnd/>
            <a:tailEnd/>
          </a:ln>
          <a:effectLst/>
        </p:spPr>
        <p:txBody>
          <a:bodyPr>
            <a:spAutoFit/>
          </a:bodyPr>
          <a:lstStyle/>
          <a:p>
            <a:pPr marL="457200" indent="-457200"/>
            <a:r>
              <a:rPr lang="en-US" sz="2000"/>
              <a:t>2.3.1. A ball is thrown toward a wall, bounces, and returns to the thrower with the same speed as it had before it bounced.  Which one of the following statements correctly describes this situation?</a:t>
            </a:r>
          </a:p>
          <a:p>
            <a:pPr marL="457200" indent="-457200"/>
            <a:endParaRPr lang="en-US" sz="2000"/>
          </a:p>
          <a:p>
            <a:pPr marL="457200" indent="-457200"/>
            <a:r>
              <a:rPr lang="en-US" sz="2000"/>
              <a:t>a) The ball was not accelerated during its contact with the wall because its speed remained constant.</a:t>
            </a:r>
          </a:p>
          <a:p>
            <a:pPr marL="457200" indent="-457200"/>
            <a:endParaRPr lang="en-US" sz="2000"/>
          </a:p>
          <a:p>
            <a:pPr marL="457200" indent="-457200"/>
            <a:r>
              <a:rPr lang="en-US" sz="2000"/>
              <a:t>b) The instantaneous velocity of the ball from the time it left the thrower’s hand was constant.</a:t>
            </a:r>
          </a:p>
          <a:p>
            <a:pPr marL="457200" indent="-457200"/>
            <a:endParaRPr lang="en-US" sz="2000"/>
          </a:p>
          <a:p>
            <a:pPr marL="457200" indent="-457200"/>
            <a:r>
              <a:rPr lang="en-US" sz="2000"/>
              <a:t>c) The only time that the ball had an acceleration was when the ball started from rest and left the hand of the thrower and again when the ball returned to the hand and was stopped.</a:t>
            </a:r>
          </a:p>
          <a:p>
            <a:pPr marL="457200" indent="-457200"/>
            <a:endParaRPr lang="en-US" sz="2000"/>
          </a:p>
          <a:p>
            <a:pPr marL="457200" indent="-457200"/>
            <a:r>
              <a:rPr lang="en-US" sz="2000"/>
              <a:t>d) During this situation, the ball was never accelerated.	</a:t>
            </a:r>
          </a:p>
          <a:p>
            <a:pPr marL="457200" indent="-457200"/>
            <a:endParaRPr lang="en-US" sz="2000"/>
          </a:p>
          <a:p>
            <a:pPr marL="457200" indent="-457200"/>
            <a:r>
              <a:rPr lang="en-US" sz="2000"/>
              <a:t>e) The ball was accelerated during its contact with the wall because its direction changed.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Text Box 2"/>
          <p:cNvSpPr txBox="1">
            <a:spLocks noChangeArrowheads="1"/>
          </p:cNvSpPr>
          <p:nvPr/>
        </p:nvSpPr>
        <p:spPr bwMode="auto">
          <a:xfrm>
            <a:off x="152400" y="914400"/>
            <a:ext cx="8839200" cy="5578475"/>
          </a:xfrm>
          <a:prstGeom prst="rect">
            <a:avLst/>
          </a:prstGeom>
          <a:noFill/>
          <a:ln w="9525">
            <a:noFill/>
            <a:miter lim="800000"/>
            <a:headEnd/>
            <a:tailEnd/>
          </a:ln>
          <a:effectLst/>
        </p:spPr>
        <p:txBody>
          <a:bodyPr>
            <a:spAutoFit/>
          </a:bodyPr>
          <a:lstStyle/>
          <a:p>
            <a:pPr marL="457200" indent="-457200"/>
            <a:r>
              <a:rPr lang="en-US" sz="2000"/>
              <a:t>2.3.2. In an air race, two planes are traveling due east.  Plane One has a larger acceleration than Plane Two.  Both accelerations are in the same direction.  Which one of the following statements is true concerning this situation?</a:t>
            </a:r>
          </a:p>
          <a:p>
            <a:pPr marL="457200" indent="-457200"/>
            <a:endParaRPr lang="en-US" sz="2000"/>
          </a:p>
          <a:p>
            <a:pPr marL="457200" indent="-457200"/>
            <a:r>
              <a:rPr lang="en-US" sz="2000"/>
              <a:t>a)  In the same time interval, the change in the velocity of the Plane Two is greater than that of Plane One. </a:t>
            </a:r>
          </a:p>
          <a:p>
            <a:pPr marL="457200" indent="-457200"/>
            <a:endParaRPr lang="en-US" sz="2000"/>
          </a:p>
          <a:p>
            <a:pPr marL="457200" indent="-457200"/>
            <a:r>
              <a:rPr lang="en-US" sz="2000"/>
              <a:t>b)  In the same time interval, the change in the velocity of the Plane One is greater than that of Plane Two.</a:t>
            </a:r>
          </a:p>
          <a:p>
            <a:pPr marL="457200" indent="-457200"/>
            <a:endParaRPr lang="en-US" sz="2000"/>
          </a:p>
          <a:p>
            <a:pPr marL="457200" indent="-457200"/>
            <a:r>
              <a:rPr lang="en-US" sz="2000"/>
              <a:t>c)  Within the time interval, the velocity of the Plane Two remains greater than that of Plane One.</a:t>
            </a:r>
          </a:p>
          <a:p>
            <a:pPr marL="457200" indent="-457200"/>
            <a:endParaRPr lang="en-US" sz="2000"/>
          </a:p>
          <a:p>
            <a:pPr marL="457200" indent="-457200"/>
            <a:r>
              <a:rPr lang="en-US" sz="2000"/>
              <a:t>d)  Within the time interval, the velocity of the Plane One remains greater than that of Plane Two.</a:t>
            </a:r>
          </a:p>
          <a:p>
            <a:pPr marL="457200" indent="-457200"/>
            <a:endParaRPr lang="en-US" sz="2000"/>
          </a:p>
          <a:p>
            <a:pPr marL="457200" indent="-457200"/>
            <a:r>
              <a:rPr lang="en-US" sz="2000"/>
              <a:t>e)  Too little information is given to compare the velocities of the planes or how the velocities are changing.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ChangeArrowheads="1"/>
          </p:cNvSpPr>
          <p:nvPr/>
        </p:nvSpPr>
        <p:spPr bwMode="auto">
          <a:xfrm>
            <a:off x="111125" y="2957513"/>
            <a:ext cx="8747125" cy="893762"/>
          </a:xfrm>
          <a:prstGeom prst="rect">
            <a:avLst/>
          </a:prstGeom>
          <a:noFill/>
          <a:ln w="38100">
            <a:solidFill>
              <a:srgbClr val="FF6600"/>
            </a:solidFill>
            <a:miter lim="800000"/>
            <a:headEnd/>
            <a:tailEnd/>
          </a:ln>
          <a:effectLst/>
        </p:spPr>
        <p:txBody>
          <a:bodyPr wrap="none" anchor="ctr"/>
          <a:lstStyle/>
          <a:p>
            <a:endParaRPr lang="en-US"/>
          </a:p>
        </p:txBody>
      </p:sp>
      <p:sp>
        <p:nvSpPr>
          <p:cNvPr id="287747" name="Text Box 3"/>
          <p:cNvSpPr txBox="1">
            <a:spLocks noChangeArrowheads="1"/>
          </p:cNvSpPr>
          <p:nvPr/>
        </p:nvSpPr>
        <p:spPr bwMode="auto">
          <a:xfrm>
            <a:off x="152400" y="914400"/>
            <a:ext cx="8839200" cy="5578475"/>
          </a:xfrm>
          <a:prstGeom prst="rect">
            <a:avLst/>
          </a:prstGeom>
          <a:noFill/>
          <a:ln w="9525">
            <a:noFill/>
            <a:miter lim="800000"/>
            <a:headEnd/>
            <a:tailEnd/>
          </a:ln>
          <a:effectLst/>
        </p:spPr>
        <p:txBody>
          <a:bodyPr>
            <a:spAutoFit/>
          </a:bodyPr>
          <a:lstStyle/>
          <a:p>
            <a:pPr marL="457200" indent="-457200"/>
            <a:r>
              <a:rPr lang="en-US" sz="2000"/>
              <a:t>2.3.2. In an air race, two planes are traveling due east.  Plane One has a larger acceleration than Plane Two.  Both accelerations are in the same direction.  Which one of the following statements is true concerning this situation?</a:t>
            </a:r>
          </a:p>
          <a:p>
            <a:pPr marL="457200" indent="-457200"/>
            <a:endParaRPr lang="en-US" sz="2000"/>
          </a:p>
          <a:p>
            <a:pPr marL="457200" indent="-457200"/>
            <a:r>
              <a:rPr lang="en-US" sz="2000"/>
              <a:t>a)  In the same time interval, the change in the velocity of the Plane Two is greater than that of Plane One. </a:t>
            </a:r>
          </a:p>
          <a:p>
            <a:pPr marL="457200" indent="-457200"/>
            <a:endParaRPr lang="en-US" sz="2000"/>
          </a:p>
          <a:p>
            <a:pPr marL="457200" indent="-457200"/>
            <a:r>
              <a:rPr lang="en-US" sz="2000"/>
              <a:t>b)  In the same time interval, the change in the velocity of the Plane One is greater than that of Plane Two.</a:t>
            </a:r>
          </a:p>
          <a:p>
            <a:pPr marL="457200" indent="-457200"/>
            <a:endParaRPr lang="en-US" sz="2000"/>
          </a:p>
          <a:p>
            <a:pPr marL="457200" indent="-457200"/>
            <a:r>
              <a:rPr lang="en-US" sz="2000"/>
              <a:t>c)  Within the time interval, the velocity of the Plane Two remains greater than that of Plane One.</a:t>
            </a:r>
          </a:p>
          <a:p>
            <a:pPr marL="457200" indent="-457200"/>
            <a:endParaRPr lang="en-US" sz="2000"/>
          </a:p>
          <a:p>
            <a:pPr marL="457200" indent="-457200"/>
            <a:r>
              <a:rPr lang="en-US" sz="2000"/>
              <a:t>d)  Within the time interval, the velocity of the Plane One remains greater than that of Plane Two.</a:t>
            </a:r>
          </a:p>
          <a:p>
            <a:pPr marL="457200" indent="-457200"/>
            <a:endParaRPr lang="en-US" sz="2000"/>
          </a:p>
          <a:p>
            <a:pPr marL="457200" indent="-457200"/>
            <a:r>
              <a:rPr lang="en-US" sz="2000"/>
              <a:t>e)  Too little information is given to compare the velocities of the planes or how the velocities are changing.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Text Box 2"/>
          <p:cNvSpPr txBox="1">
            <a:spLocks noChangeArrowheads="1"/>
          </p:cNvSpPr>
          <p:nvPr/>
        </p:nvSpPr>
        <p:spPr bwMode="auto">
          <a:xfrm>
            <a:off x="152400" y="914400"/>
            <a:ext cx="8839200" cy="4838700"/>
          </a:xfrm>
          <a:prstGeom prst="rect">
            <a:avLst/>
          </a:prstGeom>
          <a:noFill/>
          <a:ln w="9525">
            <a:noFill/>
            <a:miter lim="800000"/>
            <a:headEnd/>
            <a:tailEnd/>
          </a:ln>
          <a:effectLst/>
        </p:spPr>
        <p:txBody>
          <a:bodyPr>
            <a:spAutoFit/>
          </a:bodyPr>
          <a:lstStyle/>
          <a:p>
            <a:pPr marL="457200" indent="-457200"/>
            <a:r>
              <a:rPr lang="en-US"/>
              <a:t>2.3.3. Two cars travel along a level highway.  An observer notices that the distance between the cars is </a:t>
            </a:r>
            <a:r>
              <a:rPr lang="en-US" i="1"/>
              <a:t>increasing</a:t>
            </a:r>
            <a:r>
              <a:rPr lang="en-US"/>
              <a:t>.  Which one of the following statements concerning this situation is </a:t>
            </a:r>
            <a:r>
              <a:rPr lang="en-US" i="1"/>
              <a:t>necessarily</a:t>
            </a:r>
            <a:r>
              <a:rPr lang="en-US"/>
              <a:t> true?</a:t>
            </a:r>
          </a:p>
          <a:p>
            <a:pPr marL="457200" indent="-457200"/>
            <a:endParaRPr lang="en-US"/>
          </a:p>
          <a:p>
            <a:pPr marL="457200" indent="-457200"/>
            <a:r>
              <a:rPr lang="en-US"/>
              <a:t>a)  Both cars could be accelerating at the same rate.</a:t>
            </a:r>
          </a:p>
          <a:p>
            <a:pPr marL="457200" indent="-457200"/>
            <a:endParaRPr lang="en-US"/>
          </a:p>
          <a:p>
            <a:pPr marL="457200" indent="-457200"/>
            <a:r>
              <a:rPr lang="en-US"/>
              <a:t>b)  The leading car has the greater acceleration.</a:t>
            </a:r>
          </a:p>
          <a:p>
            <a:pPr marL="457200" indent="-457200"/>
            <a:endParaRPr lang="en-US"/>
          </a:p>
          <a:p>
            <a:pPr marL="457200" indent="-457200"/>
            <a:r>
              <a:rPr lang="en-US"/>
              <a:t>c)  The trailing car has the smaller acceleration.</a:t>
            </a:r>
          </a:p>
          <a:p>
            <a:pPr marL="457200" indent="-457200"/>
            <a:endParaRPr lang="en-US"/>
          </a:p>
          <a:p>
            <a:pPr marL="457200" indent="-457200"/>
            <a:r>
              <a:rPr lang="en-US"/>
              <a:t>d)  The velocity of each car is increasing.</a:t>
            </a:r>
          </a:p>
          <a:p>
            <a:pPr marL="457200" indent="-457200"/>
            <a:endParaRPr lang="en-US"/>
          </a:p>
          <a:p>
            <a:pPr marL="457200" indent="-457200"/>
            <a:r>
              <a:rPr lang="en-US"/>
              <a:t>e)  At least one of the cars has a </a:t>
            </a:r>
            <a:r>
              <a:rPr lang="en-US" i="1"/>
              <a:t>non-zero</a:t>
            </a:r>
            <a:r>
              <a:rPr lang="en-US"/>
              <a:t> acceleration.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ChangeArrowheads="1"/>
          </p:cNvSpPr>
          <p:nvPr/>
        </p:nvSpPr>
        <p:spPr bwMode="auto">
          <a:xfrm>
            <a:off x="138113" y="2197100"/>
            <a:ext cx="8747125" cy="893763"/>
          </a:xfrm>
          <a:prstGeom prst="rect">
            <a:avLst/>
          </a:prstGeom>
          <a:noFill/>
          <a:ln w="38100">
            <a:solidFill>
              <a:srgbClr val="FF6600"/>
            </a:solidFill>
            <a:miter lim="800000"/>
            <a:headEnd/>
            <a:tailEnd/>
          </a:ln>
          <a:effectLst/>
        </p:spPr>
        <p:txBody>
          <a:bodyPr wrap="none" anchor="ctr"/>
          <a:lstStyle/>
          <a:p>
            <a:endParaRPr lang="en-US"/>
          </a:p>
        </p:txBody>
      </p:sp>
      <p:sp>
        <p:nvSpPr>
          <p:cNvPr id="289795" name="Text Box 3"/>
          <p:cNvSpPr txBox="1">
            <a:spLocks noChangeArrowheads="1"/>
          </p:cNvSpPr>
          <p:nvPr/>
        </p:nvSpPr>
        <p:spPr bwMode="auto">
          <a:xfrm>
            <a:off x="152400" y="914400"/>
            <a:ext cx="8839200" cy="4838700"/>
          </a:xfrm>
          <a:prstGeom prst="rect">
            <a:avLst/>
          </a:prstGeom>
          <a:noFill/>
          <a:ln w="9525">
            <a:noFill/>
            <a:miter lim="800000"/>
            <a:headEnd/>
            <a:tailEnd/>
          </a:ln>
          <a:effectLst/>
        </p:spPr>
        <p:txBody>
          <a:bodyPr>
            <a:spAutoFit/>
          </a:bodyPr>
          <a:lstStyle/>
          <a:p>
            <a:pPr marL="457200" indent="-457200"/>
            <a:r>
              <a:rPr lang="en-US"/>
              <a:t>2.3.3. Two cars travel along a level highway.  An observer notices that the distance between the cars is </a:t>
            </a:r>
            <a:r>
              <a:rPr lang="en-US" i="1"/>
              <a:t>increasing</a:t>
            </a:r>
            <a:r>
              <a:rPr lang="en-US"/>
              <a:t>.  Which one of the following statements concerning this situation is </a:t>
            </a:r>
            <a:r>
              <a:rPr lang="en-US" i="1"/>
              <a:t>necessarily</a:t>
            </a:r>
            <a:r>
              <a:rPr lang="en-US"/>
              <a:t> true?</a:t>
            </a:r>
          </a:p>
          <a:p>
            <a:pPr marL="457200" indent="-457200"/>
            <a:endParaRPr lang="en-US"/>
          </a:p>
          <a:p>
            <a:pPr marL="457200" indent="-457200"/>
            <a:r>
              <a:rPr lang="en-US"/>
              <a:t>a)  Both cars could be accelerating at the same rate.</a:t>
            </a:r>
          </a:p>
          <a:p>
            <a:pPr marL="457200" indent="-457200"/>
            <a:endParaRPr lang="en-US"/>
          </a:p>
          <a:p>
            <a:pPr marL="457200" indent="-457200"/>
            <a:r>
              <a:rPr lang="en-US"/>
              <a:t>b)  The leading car has the greater acceleration.</a:t>
            </a:r>
          </a:p>
          <a:p>
            <a:pPr marL="457200" indent="-457200"/>
            <a:endParaRPr lang="en-US"/>
          </a:p>
          <a:p>
            <a:pPr marL="457200" indent="-457200"/>
            <a:r>
              <a:rPr lang="en-US"/>
              <a:t>c)  The trailing car has the smaller acceleration.</a:t>
            </a:r>
          </a:p>
          <a:p>
            <a:pPr marL="457200" indent="-457200"/>
            <a:endParaRPr lang="en-US"/>
          </a:p>
          <a:p>
            <a:pPr marL="457200" indent="-457200"/>
            <a:r>
              <a:rPr lang="en-US"/>
              <a:t>d)  The velocity of each car is increasing.</a:t>
            </a:r>
          </a:p>
          <a:p>
            <a:pPr marL="457200" indent="-457200"/>
            <a:endParaRPr lang="en-US"/>
          </a:p>
          <a:p>
            <a:pPr marL="457200" indent="-457200"/>
            <a:r>
              <a:rPr lang="en-US"/>
              <a:t>e)  At least one of the cars has a </a:t>
            </a:r>
            <a:r>
              <a:rPr lang="en-US" i="1"/>
              <a:t>non-zero</a:t>
            </a:r>
            <a:r>
              <a:rPr lang="en-US"/>
              <a:t> acceleration.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Text Box 2"/>
          <p:cNvSpPr txBox="1">
            <a:spLocks noChangeArrowheads="1"/>
          </p:cNvSpPr>
          <p:nvPr/>
        </p:nvSpPr>
        <p:spPr bwMode="auto">
          <a:xfrm>
            <a:off x="152400" y="914400"/>
            <a:ext cx="8839200" cy="5568950"/>
          </a:xfrm>
          <a:prstGeom prst="rect">
            <a:avLst/>
          </a:prstGeom>
          <a:noFill/>
          <a:ln w="9525">
            <a:noFill/>
            <a:miter lim="800000"/>
            <a:headEnd/>
            <a:tailEnd/>
          </a:ln>
          <a:effectLst/>
        </p:spPr>
        <p:txBody>
          <a:bodyPr>
            <a:spAutoFit/>
          </a:bodyPr>
          <a:lstStyle/>
          <a:p>
            <a:pPr marL="457200" indent="-457200"/>
            <a:r>
              <a:rPr lang="en-US"/>
              <a:t>2.3.4. A police cruiser is parked by the side of the road when a speeding car passes.  The cruiser follows the speeding car.  Consider the following diagrams where the dots represent the cruiser’s position at 0.5-s intervals.  Which diagram(s) are possible representations of the cruiser’s motion?</a:t>
            </a:r>
          </a:p>
          <a:p>
            <a:pPr marL="457200" indent="-457200"/>
            <a:endParaRPr lang="en-US"/>
          </a:p>
          <a:p>
            <a:pPr marL="457200" indent="-457200"/>
            <a:r>
              <a:rPr lang="en-US"/>
              <a:t>a)  A only</a:t>
            </a:r>
          </a:p>
          <a:p>
            <a:pPr marL="457200" indent="-457200"/>
            <a:endParaRPr lang="en-US"/>
          </a:p>
          <a:p>
            <a:pPr marL="457200" indent="-457200"/>
            <a:r>
              <a:rPr lang="en-US"/>
              <a:t>b)  B, D, or E only</a:t>
            </a:r>
          </a:p>
          <a:p>
            <a:pPr marL="457200" indent="-457200"/>
            <a:endParaRPr lang="en-US"/>
          </a:p>
          <a:p>
            <a:pPr marL="457200" indent="-457200"/>
            <a:r>
              <a:rPr lang="en-US"/>
              <a:t>c)  C only</a:t>
            </a:r>
          </a:p>
          <a:p>
            <a:pPr marL="457200" indent="-457200"/>
            <a:endParaRPr lang="en-US"/>
          </a:p>
          <a:p>
            <a:pPr marL="457200" indent="-457200"/>
            <a:r>
              <a:rPr lang="en-US"/>
              <a:t>d)  E only</a:t>
            </a:r>
          </a:p>
          <a:p>
            <a:pPr marL="457200" indent="-457200"/>
            <a:endParaRPr lang="en-US"/>
          </a:p>
          <a:p>
            <a:pPr marL="457200" indent="-457200"/>
            <a:r>
              <a:rPr lang="en-US"/>
              <a:t>e)  A or C only</a:t>
            </a:r>
          </a:p>
        </p:txBody>
      </p:sp>
      <p:pic>
        <p:nvPicPr>
          <p:cNvPr id="290819" name="Picture 3" descr="ilq020304"/>
          <p:cNvPicPr>
            <a:picLocks noChangeAspect="1" noChangeArrowheads="1"/>
          </p:cNvPicPr>
          <p:nvPr/>
        </p:nvPicPr>
        <p:blipFill>
          <a:blip r:embed="rId2" cstate="print"/>
          <a:srcRect/>
          <a:stretch>
            <a:fillRect/>
          </a:stretch>
        </p:blipFill>
        <p:spPr bwMode="auto">
          <a:xfrm>
            <a:off x="3733800" y="3124200"/>
            <a:ext cx="3038475" cy="142875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Text Box 2"/>
          <p:cNvSpPr txBox="1">
            <a:spLocks noChangeArrowheads="1"/>
          </p:cNvSpPr>
          <p:nvPr/>
        </p:nvSpPr>
        <p:spPr bwMode="auto">
          <a:xfrm>
            <a:off x="152400" y="914400"/>
            <a:ext cx="8839200" cy="5568950"/>
          </a:xfrm>
          <a:prstGeom prst="rect">
            <a:avLst/>
          </a:prstGeom>
          <a:noFill/>
          <a:ln w="9525">
            <a:noFill/>
            <a:miter lim="800000"/>
            <a:headEnd/>
            <a:tailEnd/>
          </a:ln>
          <a:effectLst/>
        </p:spPr>
        <p:txBody>
          <a:bodyPr>
            <a:spAutoFit/>
          </a:bodyPr>
          <a:lstStyle/>
          <a:p>
            <a:pPr marL="457200" indent="-457200"/>
            <a:r>
              <a:rPr lang="en-US"/>
              <a:t>2.3.4. A police cruiser is parked by the side of the road when a speeding car passes.  The cruiser follows the speeding car.  Consider the following diagrams where the dots represent the cruiser’s position at 0.5-s intervals.  Which diagram(s) are possible representations of the cruiser’s motion?</a:t>
            </a:r>
          </a:p>
          <a:p>
            <a:pPr marL="457200" indent="-457200"/>
            <a:endParaRPr lang="en-US"/>
          </a:p>
          <a:p>
            <a:pPr marL="457200" indent="-457200"/>
            <a:r>
              <a:rPr lang="en-US"/>
              <a:t>a)  A only</a:t>
            </a:r>
          </a:p>
          <a:p>
            <a:pPr marL="457200" indent="-457200"/>
            <a:endParaRPr lang="en-US"/>
          </a:p>
          <a:p>
            <a:pPr marL="457200" indent="-457200"/>
            <a:r>
              <a:rPr lang="en-US"/>
              <a:t>b)  B, D, or E only</a:t>
            </a:r>
          </a:p>
          <a:p>
            <a:pPr marL="457200" indent="-457200"/>
            <a:endParaRPr lang="en-US"/>
          </a:p>
          <a:p>
            <a:pPr marL="457200" indent="-457200"/>
            <a:r>
              <a:rPr lang="en-US"/>
              <a:t>c)  C only</a:t>
            </a:r>
          </a:p>
          <a:p>
            <a:pPr marL="457200" indent="-457200"/>
            <a:endParaRPr lang="en-US"/>
          </a:p>
          <a:p>
            <a:pPr marL="457200" indent="-457200"/>
            <a:r>
              <a:rPr lang="en-US"/>
              <a:t>d)  E only</a:t>
            </a:r>
          </a:p>
          <a:p>
            <a:pPr marL="457200" indent="-457200"/>
            <a:endParaRPr lang="en-US"/>
          </a:p>
          <a:p>
            <a:pPr marL="457200" indent="-457200"/>
            <a:r>
              <a:rPr lang="en-US"/>
              <a:t>e)  A or C only</a:t>
            </a:r>
          </a:p>
        </p:txBody>
      </p:sp>
      <p:pic>
        <p:nvPicPr>
          <p:cNvPr id="331779" name="Picture 3" descr="ilq020304"/>
          <p:cNvPicPr>
            <a:picLocks noChangeAspect="1" noChangeArrowheads="1"/>
          </p:cNvPicPr>
          <p:nvPr/>
        </p:nvPicPr>
        <p:blipFill>
          <a:blip r:embed="rId2" cstate="print"/>
          <a:srcRect/>
          <a:stretch>
            <a:fillRect/>
          </a:stretch>
        </p:blipFill>
        <p:spPr bwMode="auto">
          <a:xfrm>
            <a:off x="3733800" y="3124200"/>
            <a:ext cx="3038475" cy="1428750"/>
          </a:xfrm>
          <a:prstGeom prst="rect">
            <a:avLst/>
          </a:prstGeom>
          <a:noFill/>
        </p:spPr>
      </p:pic>
      <p:sp>
        <p:nvSpPr>
          <p:cNvPr id="331780" name="Rectangle 4"/>
          <p:cNvSpPr>
            <a:spLocks noChangeArrowheads="1"/>
          </p:cNvSpPr>
          <p:nvPr/>
        </p:nvSpPr>
        <p:spPr bwMode="auto">
          <a:xfrm>
            <a:off x="111125" y="2928938"/>
            <a:ext cx="3260725" cy="838200"/>
          </a:xfrm>
          <a:prstGeom prst="rect">
            <a:avLst/>
          </a:prstGeom>
          <a:noFill/>
          <a:ln w="38100">
            <a:solidFill>
              <a:srgbClr val="FF6600"/>
            </a:solidFill>
            <a:miter lim="800000"/>
            <a:headEnd/>
            <a:tailEnd/>
          </a:ln>
          <a:effectLst/>
        </p:spPr>
        <p:txBody>
          <a:bodyPr wrap="none" anchor="ct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Text Box 2"/>
          <p:cNvSpPr txBox="1">
            <a:spLocks noChangeArrowheads="1"/>
          </p:cNvSpPr>
          <p:nvPr/>
        </p:nvSpPr>
        <p:spPr bwMode="auto">
          <a:xfrm>
            <a:off x="152400" y="914400"/>
            <a:ext cx="8839200" cy="5568950"/>
          </a:xfrm>
          <a:prstGeom prst="rect">
            <a:avLst/>
          </a:prstGeom>
          <a:noFill/>
          <a:ln w="9525">
            <a:noFill/>
            <a:miter lim="800000"/>
            <a:headEnd/>
            <a:tailEnd/>
          </a:ln>
          <a:effectLst/>
        </p:spPr>
        <p:txBody>
          <a:bodyPr>
            <a:spAutoFit/>
          </a:bodyPr>
          <a:lstStyle/>
          <a:p>
            <a:pPr marL="457200" indent="-457200"/>
            <a:r>
              <a:rPr lang="en-US"/>
              <a:t>2.4.1. Starting from rest, two objects accelerate with the same constant acceleration.  Object A accelerates for three times as much time as object B, however.  Which one of the following statements is true concerning these objects at the end of their respective periods of acceleration?</a:t>
            </a:r>
          </a:p>
          <a:p>
            <a:pPr marL="457200" indent="-457200"/>
            <a:endParaRPr lang="en-US"/>
          </a:p>
          <a:p>
            <a:pPr marL="457200" indent="-457200"/>
            <a:r>
              <a:rPr lang="en-US"/>
              <a:t>a)  Object A will travel three times as far as object B.</a:t>
            </a:r>
          </a:p>
          <a:p>
            <a:pPr marL="457200" indent="-457200"/>
            <a:endParaRPr lang="en-US"/>
          </a:p>
          <a:p>
            <a:pPr marL="457200" indent="-457200"/>
            <a:r>
              <a:rPr lang="en-US"/>
              <a:t>b)  Object A will travel nine times as far as object B.</a:t>
            </a:r>
          </a:p>
          <a:p>
            <a:pPr marL="457200" indent="-457200"/>
            <a:endParaRPr lang="en-US"/>
          </a:p>
          <a:p>
            <a:pPr marL="457200" indent="-457200"/>
            <a:r>
              <a:rPr lang="en-US"/>
              <a:t>c)  Object A will travel eight times as far as object B.</a:t>
            </a:r>
          </a:p>
          <a:p>
            <a:pPr marL="457200" indent="-457200"/>
            <a:endParaRPr lang="en-US"/>
          </a:p>
          <a:p>
            <a:pPr marL="457200" indent="-457200"/>
            <a:r>
              <a:rPr lang="en-US"/>
              <a:t>d)  Object A will be moving 1.5 times faster than object B.</a:t>
            </a:r>
          </a:p>
          <a:p>
            <a:pPr marL="457200" indent="-457200"/>
            <a:endParaRPr lang="en-US"/>
          </a:p>
          <a:p>
            <a:pPr marL="457200" indent="-457200"/>
            <a:r>
              <a:rPr lang="en-US"/>
              <a:t>e)  Object A will be moving nine times faster than object B.</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ChangeArrowheads="1"/>
          </p:cNvSpPr>
          <p:nvPr/>
        </p:nvSpPr>
        <p:spPr bwMode="auto">
          <a:xfrm>
            <a:off x="125413" y="3649663"/>
            <a:ext cx="8747125" cy="893762"/>
          </a:xfrm>
          <a:prstGeom prst="rect">
            <a:avLst/>
          </a:prstGeom>
          <a:noFill/>
          <a:ln w="38100">
            <a:solidFill>
              <a:srgbClr val="FF6600"/>
            </a:solidFill>
            <a:miter lim="800000"/>
            <a:headEnd/>
            <a:tailEnd/>
          </a:ln>
          <a:effectLst/>
        </p:spPr>
        <p:txBody>
          <a:bodyPr wrap="none" anchor="ctr"/>
          <a:lstStyle/>
          <a:p>
            <a:endParaRPr lang="en-US"/>
          </a:p>
        </p:txBody>
      </p:sp>
      <p:sp>
        <p:nvSpPr>
          <p:cNvPr id="293891" name="Text Box 3"/>
          <p:cNvSpPr txBox="1">
            <a:spLocks noChangeArrowheads="1"/>
          </p:cNvSpPr>
          <p:nvPr/>
        </p:nvSpPr>
        <p:spPr bwMode="auto">
          <a:xfrm>
            <a:off x="152400" y="914400"/>
            <a:ext cx="8839200" cy="5568950"/>
          </a:xfrm>
          <a:prstGeom prst="rect">
            <a:avLst/>
          </a:prstGeom>
          <a:noFill/>
          <a:ln w="9525">
            <a:noFill/>
            <a:miter lim="800000"/>
            <a:headEnd/>
            <a:tailEnd/>
          </a:ln>
          <a:effectLst/>
        </p:spPr>
        <p:txBody>
          <a:bodyPr>
            <a:spAutoFit/>
          </a:bodyPr>
          <a:lstStyle/>
          <a:p>
            <a:pPr marL="457200" indent="-457200"/>
            <a:r>
              <a:rPr lang="en-US"/>
              <a:t>2.4.1. Starting from rest, two objects accelerate with the same constant acceleration.  Object A accelerates for three times as much time as object B, however.  Which one of the following statements is true concerning these objects at the end of their respective periods of acceleration?</a:t>
            </a:r>
          </a:p>
          <a:p>
            <a:pPr marL="457200" indent="-457200"/>
            <a:endParaRPr lang="en-US"/>
          </a:p>
          <a:p>
            <a:pPr marL="457200" indent="-457200"/>
            <a:r>
              <a:rPr lang="en-US"/>
              <a:t>a)  Object A will travel three times as far as object B.</a:t>
            </a:r>
          </a:p>
          <a:p>
            <a:pPr marL="457200" indent="-457200"/>
            <a:endParaRPr lang="en-US"/>
          </a:p>
          <a:p>
            <a:pPr marL="457200" indent="-457200"/>
            <a:r>
              <a:rPr lang="en-US"/>
              <a:t>b)  Object A will travel nine times as far as object B.</a:t>
            </a:r>
          </a:p>
          <a:p>
            <a:pPr marL="457200" indent="-457200"/>
            <a:endParaRPr lang="en-US"/>
          </a:p>
          <a:p>
            <a:pPr marL="457200" indent="-457200"/>
            <a:r>
              <a:rPr lang="en-US"/>
              <a:t>c)  Object A will travel eight times as far as object B.</a:t>
            </a:r>
          </a:p>
          <a:p>
            <a:pPr marL="457200" indent="-457200"/>
            <a:endParaRPr lang="en-US"/>
          </a:p>
          <a:p>
            <a:pPr marL="457200" indent="-457200"/>
            <a:r>
              <a:rPr lang="en-US"/>
              <a:t>d)  Object A will be moving 1.5 times faster than object B.</a:t>
            </a:r>
          </a:p>
          <a:p>
            <a:pPr marL="457200" indent="-457200"/>
            <a:endParaRPr lang="en-US"/>
          </a:p>
          <a:p>
            <a:pPr marL="457200" indent="-457200"/>
            <a:r>
              <a:rPr lang="en-US"/>
              <a:t>e)  Object A will be moving nine times faster than object B.</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Text Box 2"/>
          <p:cNvSpPr txBox="1">
            <a:spLocks noChangeArrowheads="1"/>
          </p:cNvSpPr>
          <p:nvPr/>
        </p:nvSpPr>
        <p:spPr bwMode="auto">
          <a:xfrm>
            <a:off x="152400" y="914400"/>
            <a:ext cx="8839200" cy="5273675"/>
          </a:xfrm>
          <a:prstGeom prst="rect">
            <a:avLst/>
          </a:prstGeom>
          <a:noFill/>
          <a:ln w="9525">
            <a:noFill/>
            <a:miter lim="800000"/>
            <a:headEnd/>
            <a:tailEnd/>
          </a:ln>
          <a:effectLst/>
        </p:spPr>
        <p:txBody>
          <a:bodyPr>
            <a:spAutoFit/>
          </a:bodyPr>
          <a:lstStyle/>
          <a:p>
            <a:pPr marL="457200" indent="-457200"/>
            <a:r>
              <a:rPr lang="en-US" sz="2000"/>
              <a:t>2.1.1. In the morning, a bird is in Tampa, Florida.  In the afternoon, the bird is near Orlando, Florida.  Given this information, which one of the following statements best describes the relationship between the magnitude of the bird’s displacement and the distance the bird traveled?</a:t>
            </a:r>
          </a:p>
          <a:p>
            <a:pPr marL="457200" indent="-457200"/>
            <a:endParaRPr lang="en-US" sz="2000"/>
          </a:p>
          <a:p>
            <a:pPr marL="457200" indent="-457200"/>
            <a:r>
              <a:rPr lang="en-US" sz="2000"/>
              <a:t>a)  The distance traveled is either greater than or equal to the magnitude of bird’s displacement.</a:t>
            </a:r>
          </a:p>
          <a:p>
            <a:pPr marL="457200" indent="-457200"/>
            <a:endParaRPr lang="en-US" sz="2000"/>
          </a:p>
          <a:p>
            <a:pPr marL="457200" indent="-457200"/>
            <a:r>
              <a:rPr lang="en-US" sz="2000"/>
              <a:t>b)  The distance traveled is either less than or equal to the magnitude of bird’s displacement.</a:t>
            </a:r>
          </a:p>
          <a:p>
            <a:pPr marL="457200" indent="-457200"/>
            <a:endParaRPr lang="en-US" sz="2000"/>
          </a:p>
          <a:p>
            <a:pPr marL="457200" indent="-457200"/>
            <a:r>
              <a:rPr lang="en-US" sz="2000"/>
              <a:t>c)  The distance traveled is equal to the magnitude of bird’s displacement.</a:t>
            </a:r>
          </a:p>
          <a:p>
            <a:pPr marL="457200" indent="-457200"/>
            <a:endParaRPr lang="en-US" sz="2000"/>
          </a:p>
          <a:p>
            <a:pPr marL="457200" indent="-457200"/>
            <a:r>
              <a:rPr lang="en-US" sz="2000"/>
              <a:t>d)  The distance traveled is either less than or greater than the magnitude of bird’s displacement.</a:t>
            </a:r>
          </a:p>
          <a:p>
            <a:pPr marL="457200" indent="-457200"/>
            <a:endParaRPr lang="en-US" sz="2000"/>
          </a:p>
          <a:p>
            <a:pPr marL="457200" indent="-457200"/>
            <a:r>
              <a:rPr lang="en-US" sz="2000"/>
              <a:t>e)  The distance traveled is greater than the magnitude of bird’s displacement.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Text Box 2"/>
          <p:cNvSpPr txBox="1">
            <a:spLocks noChangeArrowheads="1"/>
          </p:cNvSpPr>
          <p:nvPr/>
        </p:nvSpPr>
        <p:spPr bwMode="auto">
          <a:xfrm>
            <a:off x="152400" y="914400"/>
            <a:ext cx="8839200" cy="5203825"/>
          </a:xfrm>
          <a:prstGeom prst="rect">
            <a:avLst/>
          </a:prstGeom>
          <a:noFill/>
          <a:ln w="9525">
            <a:noFill/>
            <a:miter lim="800000"/>
            <a:headEnd/>
            <a:tailEnd/>
          </a:ln>
          <a:effectLst/>
        </p:spPr>
        <p:txBody>
          <a:bodyPr>
            <a:spAutoFit/>
          </a:bodyPr>
          <a:lstStyle/>
          <a:p>
            <a:pPr marL="457200" indent="-457200"/>
            <a:r>
              <a:rPr lang="en-US"/>
              <a:t>2.4.2. An object moves horizontally with a constant acceleration.  At time </a:t>
            </a:r>
            <a:r>
              <a:rPr lang="en-US" i="1"/>
              <a:t>t</a:t>
            </a:r>
            <a:r>
              <a:rPr lang="en-US"/>
              <a:t> = 0 s, the object is at </a:t>
            </a:r>
            <a:r>
              <a:rPr lang="en-US" i="1"/>
              <a:t>x</a:t>
            </a:r>
            <a:r>
              <a:rPr lang="en-US"/>
              <a:t> = 0 m.  For which of the following combinations of initial velocity and acceleration will the object be at </a:t>
            </a:r>
            <a:r>
              <a:rPr lang="en-US" i="1"/>
              <a:t>x</a:t>
            </a:r>
            <a:r>
              <a:rPr lang="en-US"/>
              <a:t> = </a:t>
            </a:r>
            <a:r>
              <a:rPr lang="en-US">
                <a:sym typeface="Symbol" pitchFamily="18" charset="2"/>
              </a:rPr>
              <a:t></a:t>
            </a:r>
            <a:r>
              <a:rPr lang="en-US"/>
              <a:t>1.5 m at time </a:t>
            </a:r>
            <a:r>
              <a:rPr lang="en-US" i="1"/>
              <a:t>t =</a:t>
            </a:r>
            <a:r>
              <a:rPr lang="en-US"/>
              <a:t> 3 s?</a:t>
            </a:r>
          </a:p>
          <a:p>
            <a:pPr marL="457200" indent="-457200"/>
            <a:endParaRPr lang="en-US"/>
          </a:p>
          <a:p>
            <a:pPr marL="457200" indent="-457200"/>
            <a:r>
              <a:rPr lang="en-US"/>
              <a:t>a)  </a:t>
            </a:r>
            <a:r>
              <a:rPr lang="en-US" i="1"/>
              <a:t>v</a:t>
            </a:r>
            <a:r>
              <a:rPr lang="en-US" baseline="-25000"/>
              <a:t>0</a:t>
            </a:r>
            <a:r>
              <a:rPr lang="en-US"/>
              <a:t> = +2 m/s, </a:t>
            </a:r>
            <a:r>
              <a:rPr lang="en-US" i="1"/>
              <a:t>a</a:t>
            </a:r>
            <a:r>
              <a:rPr lang="en-US"/>
              <a:t> = +2 m/s</a:t>
            </a:r>
          </a:p>
          <a:p>
            <a:pPr marL="457200" indent="-457200"/>
            <a:endParaRPr lang="en-US"/>
          </a:p>
          <a:p>
            <a:pPr marL="457200" indent="-457200"/>
            <a:r>
              <a:rPr lang="en-US"/>
              <a:t>b)  </a:t>
            </a:r>
            <a:r>
              <a:rPr lang="en-US" i="1"/>
              <a:t>v</a:t>
            </a:r>
            <a:r>
              <a:rPr lang="en-US" baseline="-25000"/>
              <a:t>0</a:t>
            </a:r>
            <a:r>
              <a:rPr lang="en-US"/>
              <a:t> = </a:t>
            </a:r>
            <a:r>
              <a:rPr lang="en-US">
                <a:sym typeface="Symbol" pitchFamily="18" charset="2"/>
              </a:rPr>
              <a:t></a:t>
            </a:r>
            <a:r>
              <a:rPr lang="en-US"/>
              <a:t>2 m/s, </a:t>
            </a:r>
            <a:r>
              <a:rPr lang="en-US" i="1"/>
              <a:t>a</a:t>
            </a:r>
            <a:r>
              <a:rPr lang="en-US"/>
              <a:t> = +2 m/s</a:t>
            </a:r>
          </a:p>
          <a:p>
            <a:pPr marL="457200" indent="-457200"/>
            <a:endParaRPr lang="en-US"/>
          </a:p>
          <a:p>
            <a:pPr marL="457200" indent="-457200"/>
            <a:r>
              <a:rPr lang="en-US"/>
              <a:t>c)  </a:t>
            </a:r>
            <a:r>
              <a:rPr lang="en-US" i="1"/>
              <a:t>v</a:t>
            </a:r>
            <a:r>
              <a:rPr lang="en-US" baseline="-25000"/>
              <a:t>0</a:t>
            </a:r>
            <a:r>
              <a:rPr lang="en-US"/>
              <a:t> = +2 m/s, </a:t>
            </a:r>
            <a:r>
              <a:rPr lang="en-US" i="1"/>
              <a:t>a</a:t>
            </a:r>
            <a:r>
              <a:rPr lang="en-US"/>
              <a:t> = </a:t>
            </a:r>
            <a:r>
              <a:rPr lang="en-US">
                <a:sym typeface="Symbol" pitchFamily="18" charset="2"/>
              </a:rPr>
              <a:t></a:t>
            </a:r>
            <a:r>
              <a:rPr lang="en-US"/>
              <a:t>2 m/s</a:t>
            </a:r>
          </a:p>
          <a:p>
            <a:pPr marL="457200" indent="-457200"/>
            <a:endParaRPr lang="en-US"/>
          </a:p>
          <a:p>
            <a:pPr marL="457200" indent="-457200"/>
            <a:r>
              <a:rPr lang="en-US"/>
              <a:t>d)  </a:t>
            </a:r>
            <a:r>
              <a:rPr lang="en-US" i="1"/>
              <a:t>v</a:t>
            </a:r>
            <a:r>
              <a:rPr lang="en-US" baseline="-25000"/>
              <a:t>0</a:t>
            </a:r>
            <a:r>
              <a:rPr lang="en-US"/>
              <a:t> = </a:t>
            </a:r>
            <a:r>
              <a:rPr lang="en-US">
                <a:sym typeface="Symbol" pitchFamily="18" charset="2"/>
              </a:rPr>
              <a:t></a:t>
            </a:r>
            <a:r>
              <a:rPr lang="en-US"/>
              <a:t>2 m/s, </a:t>
            </a:r>
            <a:r>
              <a:rPr lang="en-US" i="1"/>
              <a:t>a</a:t>
            </a:r>
            <a:r>
              <a:rPr lang="en-US"/>
              <a:t> = </a:t>
            </a:r>
            <a:r>
              <a:rPr lang="en-US">
                <a:sym typeface="Symbol" pitchFamily="18" charset="2"/>
              </a:rPr>
              <a:t></a:t>
            </a:r>
            <a:r>
              <a:rPr lang="en-US"/>
              <a:t>2 m/s</a:t>
            </a:r>
          </a:p>
          <a:p>
            <a:pPr marL="457200" indent="-457200"/>
            <a:endParaRPr lang="en-US"/>
          </a:p>
          <a:p>
            <a:pPr marL="457200" indent="-457200"/>
            <a:r>
              <a:rPr lang="en-US"/>
              <a:t>e)  </a:t>
            </a:r>
            <a:r>
              <a:rPr lang="en-US" i="1"/>
              <a:t>v</a:t>
            </a:r>
            <a:r>
              <a:rPr lang="en-US" baseline="-25000"/>
              <a:t>0</a:t>
            </a:r>
            <a:r>
              <a:rPr lang="en-US"/>
              <a:t> = +1 m/s, </a:t>
            </a:r>
            <a:r>
              <a:rPr lang="en-US" i="1"/>
              <a:t>a</a:t>
            </a:r>
            <a:r>
              <a:rPr lang="en-US"/>
              <a:t> = </a:t>
            </a:r>
            <a:r>
              <a:rPr lang="en-US">
                <a:sym typeface="Symbol" pitchFamily="18" charset="2"/>
              </a:rPr>
              <a:t></a:t>
            </a:r>
            <a:r>
              <a:rPr lang="en-US"/>
              <a:t>1 m/s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ChangeArrowheads="1"/>
          </p:cNvSpPr>
          <p:nvPr/>
        </p:nvSpPr>
        <p:spPr bwMode="auto">
          <a:xfrm>
            <a:off x="125413" y="5480050"/>
            <a:ext cx="8747125" cy="893763"/>
          </a:xfrm>
          <a:prstGeom prst="rect">
            <a:avLst/>
          </a:prstGeom>
          <a:noFill/>
          <a:ln w="38100">
            <a:solidFill>
              <a:srgbClr val="FF6600"/>
            </a:solidFill>
            <a:miter lim="800000"/>
            <a:headEnd/>
            <a:tailEnd/>
          </a:ln>
          <a:effectLst/>
        </p:spPr>
        <p:txBody>
          <a:bodyPr wrap="none" anchor="ctr"/>
          <a:lstStyle/>
          <a:p>
            <a:endParaRPr lang="en-US"/>
          </a:p>
        </p:txBody>
      </p:sp>
      <p:sp>
        <p:nvSpPr>
          <p:cNvPr id="295939" name="Text Box 3"/>
          <p:cNvSpPr txBox="1">
            <a:spLocks noChangeArrowheads="1"/>
          </p:cNvSpPr>
          <p:nvPr/>
        </p:nvSpPr>
        <p:spPr bwMode="auto">
          <a:xfrm>
            <a:off x="152400" y="914400"/>
            <a:ext cx="8839200" cy="5203825"/>
          </a:xfrm>
          <a:prstGeom prst="rect">
            <a:avLst/>
          </a:prstGeom>
          <a:noFill/>
          <a:ln w="9525">
            <a:noFill/>
            <a:miter lim="800000"/>
            <a:headEnd/>
            <a:tailEnd/>
          </a:ln>
          <a:effectLst/>
        </p:spPr>
        <p:txBody>
          <a:bodyPr>
            <a:spAutoFit/>
          </a:bodyPr>
          <a:lstStyle/>
          <a:p>
            <a:pPr marL="457200" indent="-457200"/>
            <a:r>
              <a:rPr lang="en-US"/>
              <a:t>2.4.2. An object moves horizontally with a constant acceleration.  At time </a:t>
            </a:r>
            <a:r>
              <a:rPr lang="en-US" i="1"/>
              <a:t>t</a:t>
            </a:r>
            <a:r>
              <a:rPr lang="en-US"/>
              <a:t> = 0 s, the object is at </a:t>
            </a:r>
            <a:r>
              <a:rPr lang="en-US" i="1"/>
              <a:t>x</a:t>
            </a:r>
            <a:r>
              <a:rPr lang="en-US"/>
              <a:t> = 0 m.  For which of the following combinations of initial velocity and acceleration will the object be at </a:t>
            </a:r>
            <a:r>
              <a:rPr lang="en-US" i="1"/>
              <a:t>x</a:t>
            </a:r>
            <a:r>
              <a:rPr lang="en-US"/>
              <a:t> = </a:t>
            </a:r>
            <a:r>
              <a:rPr lang="en-US">
                <a:sym typeface="Symbol" pitchFamily="18" charset="2"/>
              </a:rPr>
              <a:t></a:t>
            </a:r>
            <a:r>
              <a:rPr lang="en-US"/>
              <a:t>1.5 m at time </a:t>
            </a:r>
            <a:r>
              <a:rPr lang="en-US" i="1"/>
              <a:t>t =</a:t>
            </a:r>
            <a:r>
              <a:rPr lang="en-US"/>
              <a:t> 3 s?</a:t>
            </a:r>
          </a:p>
          <a:p>
            <a:pPr marL="457200" indent="-457200"/>
            <a:endParaRPr lang="en-US"/>
          </a:p>
          <a:p>
            <a:pPr marL="457200" indent="-457200"/>
            <a:r>
              <a:rPr lang="en-US"/>
              <a:t>a)  </a:t>
            </a:r>
            <a:r>
              <a:rPr lang="en-US" i="1"/>
              <a:t>v</a:t>
            </a:r>
            <a:r>
              <a:rPr lang="en-US" baseline="-25000"/>
              <a:t>0</a:t>
            </a:r>
            <a:r>
              <a:rPr lang="en-US"/>
              <a:t> = +2 m/s, </a:t>
            </a:r>
            <a:r>
              <a:rPr lang="en-US" i="1"/>
              <a:t>a</a:t>
            </a:r>
            <a:r>
              <a:rPr lang="en-US"/>
              <a:t> = +2 m/s</a:t>
            </a:r>
          </a:p>
          <a:p>
            <a:pPr marL="457200" indent="-457200"/>
            <a:endParaRPr lang="en-US"/>
          </a:p>
          <a:p>
            <a:pPr marL="457200" indent="-457200"/>
            <a:r>
              <a:rPr lang="en-US"/>
              <a:t>b)  </a:t>
            </a:r>
            <a:r>
              <a:rPr lang="en-US" i="1"/>
              <a:t>v</a:t>
            </a:r>
            <a:r>
              <a:rPr lang="en-US" baseline="-25000"/>
              <a:t>0</a:t>
            </a:r>
            <a:r>
              <a:rPr lang="en-US"/>
              <a:t> = </a:t>
            </a:r>
            <a:r>
              <a:rPr lang="en-US">
                <a:sym typeface="Symbol" pitchFamily="18" charset="2"/>
              </a:rPr>
              <a:t></a:t>
            </a:r>
            <a:r>
              <a:rPr lang="en-US"/>
              <a:t>2 m/s, </a:t>
            </a:r>
            <a:r>
              <a:rPr lang="en-US" i="1"/>
              <a:t>a</a:t>
            </a:r>
            <a:r>
              <a:rPr lang="en-US"/>
              <a:t> = +2 m/s</a:t>
            </a:r>
          </a:p>
          <a:p>
            <a:pPr marL="457200" indent="-457200"/>
            <a:endParaRPr lang="en-US"/>
          </a:p>
          <a:p>
            <a:pPr marL="457200" indent="-457200"/>
            <a:r>
              <a:rPr lang="en-US"/>
              <a:t>c)  </a:t>
            </a:r>
            <a:r>
              <a:rPr lang="en-US" i="1"/>
              <a:t>v</a:t>
            </a:r>
            <a:r>
              <a:rPr lang="en-US" baseline="-25000"/>
              <a:t>0</a:t>
            </a:r>
            <a:r>
              <a:rPr lang="en-US"/>
              <a:t> = +2 m/s, </a:t>
            </a:r>
            <a:r>
              <a:rPr lang="en-US" i="1"/>
              <a:t>a</a:t>
            </a:r>
            <a:r>
              <a:rPr lang="en-US"/>
              <a:t> = </a:t>
            </a:r>
            <a:r>
              <a:rPr lang="en-US">
                <a:sym typeface="Symbol" pitchFamily="18" charset="2"/>
              </a:rPr>
              <a:t></a:t>
            </a:r>
            <a:r>
              <a:rPr lang="en-US"/>
              <a:t>2 m/s</a:t>
            </a:r>
          </a:p>
          <a:p>
            <a:pPr marL="457200" indent="-457200"/>
            <a:endParaRPr lang="en-US"/>
          </a:p>
          <a:p>
            <a:pPr marL="457200" indent="-457200"/>
            <a:r>
              <a:rPr lang="en-US"/>
              <a:t>d)  </a:t>
            </a:r>
            <a:r>
              <a:rPr lang="en-US" i="1"/>
              <a:t>v</a:t>
            </a:r>
            <a:r>
              <a:rPr lang="en-US" baseline="-25000"/>
              <a:t>0</a:t>
            </a:r>
            <a:r>
              <a:rPr lang="en-US"/>
              <a:t> = </a:t>
            </a:r>
            <a:r>
              <a:rPr lang="en-US">
                <a:sym typeface="Symbol" pitchFamily="18" charset="2"/>
              </a:rPr>
              <a:t></a:t>
            </a:r>
            <a:r>
              <a:rPr lang="en-US"/>
              <a:t>2 m/s, </a:t>
            </a:r>
            <a:r>
              <a:rPr lang="en-US" i="1"/>
              <a:t>a</a:t>
            </a:r>
            <a:r>
              <a:rPr lang="en-US"/>
              <a:t> = </a:t>
            </a:r>
            <a:r>
              <a:rPr lang="en-US">
                <a:sym typeface="Symbol" pitchFamily="18" charset="2"/>
              </a:rPr>
              <a:t></a:t>
            </a:r>
            <a:r>
              <a:rPr lang="en-US"/>
              <a:t>2 m/s</a:t>
            </a:r>
          </a:p>
          <a:p>
            <a:pPr marL="457200" indent="-457200"/>
            <a:endParaRPr lang="en-US"/>
          </a:p>
          <a:p>
            <a:pPr marL="457200" indent="-457200"/>
            <a:r>
              <a:rPr lang="en-US"/>
              <a:t>e)  </a:t>
            </a:r>
            <a:r>
              <a:rPr lang="en-US" i="1"/>
              <a:t>v</a:t>
            </a:r>
            <a:r>
              <a:rPr lang="en-US" baseline="-25000"/>
              <a:t>0</a:t>
            </a:r>
            <a:r>
              <a:rPr lang="en-US"/>
              <a:t> = +1 m/s, </a:t>
            </a:r>
            <a:r>
              <a:rPr lang="en-US" i="1"/>
              <a:t>a</a:t>
            </a:r>
            <a:r>
              <a:rPr lang="en-US"/>
              <a:t> = </a:t>
            </a:r>
            <a:r>
              <a:rPr lang="en-US">
                <a:sym typeface="Symbol" pitchFamily="18" charset="2"/>
              </a:rPr>
              <a:t></a:t>
            </a:r>
            <a:r>
              <a:rPr lang="en-US"/>
              <a:t>1 m/s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Text Box 2"/>
          <p:cNvSpPr txBox="1">
            <a:spLocks noChangeArrowheads="1"/>
          </p:cNvSpPr>
          <p:nvPr/>
        </p:nvSpPr>
        <p:spPr bwMode="auto">
          <a:xfrm>
            <a:off x="152400" y="914400"/>
            <a:ext cx="8839200" cy="5203825"/>
          </a:xfrm>
          <a:prstGeom prst="rect">
            <a:avLst/>
          </a:prstGeom>
          <a:noFill/>
          <a:ln w="9525">
            <a:noFill/>
            <a:miter lim="800000"/>
            <a:headEnd/>
            <a:tailEnd/>
          </a:ln>
          <a:effectLst/>
        </p:spPr>
        <p:txBody>
          <a:bodyPr>
            <a:spAutoFit/>
          </a:bodyPr>
          <a:lstStyle/>
          <a:p>
            <a:pPr marL="457200" indent="-457200"/>
            <a:r>
              <a:rPr lang="en-US"/>
              <a:t>2.4.3. An airplane starts from rest at the end of a runway and accelerates at a constant rate.  In the </a:t>
            </a:r>
            <a:r>
              <a:rPr lang="en-US" i="1"/>
              <a:t>first second,</a:t>
            </a:r>
            <a:r>
              <a:rPr lang="en-US"/>
              <a:t> the airplane travels 1.11 m.  What is the speed of the airplane at the end of the </a:t>
            </a:r>
            <a:r>
              <a:rPr lang="en-US" i="1"/>
              <a:t>second</a:t>
            </a:r>
            <a:r>
              <a:rPr lang="en-US"/>
              <a:t> second?</a:t>
            </a:r>
          </a:p>
          <a:p>
            <a:pPr marL="457200" indent="-457200"/>
            <a:endParaRPr lang="en-US"/>
          </a:p>
          <a:p>
            <a:pPr marL="457200" indent="-457200"/>
            <a:r>
              <a:rPr lang="en-US"/>
              <a:t>a)  1.11 m/s</a:t>
            </a:r>
          </a:p>
          <a:p>
            <a:pPr marL="457200" indent="-457200"/>
            <a:endParaRPr lang="en-US"/>
          </a:p>
          <a:p>
            <a:pPr marL="457200" indent="-457200"/>
            <a:r>
              <a:rPr lang="en-US"/>
              <a:t>b)  2.22 m/s</a:t>
            </a:r>
          </a:p>
          <a:p>
            <a:pPr marL="457200" indent="-457200"/>
            <a:endParaRPr lang="en-US"/>
          </a:p>
          <a:p>
            <a:pPr marL="457200" indent="-457200"/>
            <a:r>
              <a:rPr lang="en-US"/>
              <a:t>c)  3.33 m/s</a:t>
            </a:r>
          </a:p>
          <a:p>
            <a:pPr marL="457200" indent="-457200"/>
            <a:endParaRPr lang="en-US"/>
          </a:p>
          <a:p>
            <a:pPr marL="457200" indent="-457200"/>
            <a:r>
              <a:rPr lang="en-US"/>
              <a:t>d)  4.44 m/s</a:t>
            </a:r>
          </a:p>
          <a:p>
            <a:pPr marL="457200" indent="-457200"/>
            <a:endParaRPr lang="en-US"/>
          </a:p>
          <a:p>
            <a:pPr marL="457200" indent="-457200"/>
            <a:r>
              <a:rPr lang="en-US"/>
              <a:t>e)  5.55 m/s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ChangeArrowheads="1"/>
          </p:cNvSpPr>
          <p:nvPr/>
        </p:nvSpPr>
        <p:spPr bwMode="auto">
          <a:xfrm>
            <a:off x="123825" y="4757738"/>
            <a:ext cx="8747125" cy="893762"/>
          </a:xfrm>
          <a:prstGeom prst="rect">
            <a:avLst/>
          </a:prstGeom>
          <a:noFill/>
          <a:ln w="38100">
            <a:solidFill>
              <a:srgbClr val="FF6600"/>
            </a:solidFill>
            <a:miter lim="800000"/>
            <a:headEnd/>
            <a:tailEnd/>
          </a:ln>
          <a:effectLst/>
        </p:spPr>
        <p:txBody>
          <a:bodyPr wrap="none" anchor="ctr"/>
          <a:lstStyle/>
          <a:p>
            <a:endParaRPr lang="en-US"/>
          </a:p>
        </p:txBody>
      </p:sp>
      <p:sp>
        <p:nvSpPr>
          <p:cNvPr id="297987" name="Text Box 3"/>
          <p:cNvSpPr txBox="1">
            <a:spLocks noChangeArrowheads="1"/>
          </p:cNvSpPr>
          <p:nvPr/>
        </p:nvSpPr>
        <p:spPr bwMode="auto">
          <a:xfrm>
            <a:off x="152400" y="914400"/>
            <a:ext cx="8839200" cy="5203825"/>
          </a:xfrm>
          <a:prstGeom prst="rect">
            <a:avLst/>
          </a:prstGeom>
          <a:noFill/>
          <a:ln w="9525">
            <a:noFill/>
            <a:miter lim="800000"/>
            <a:headEnd/>
            <a:tailEnd/>
          </a:ln>
          <a:effectLst/>
        </p:spPr>
        <p:txBody>
          <a:bodyPr>
            <a:spAutoFit/>
          </a:bodyPr>
          <a:lstStyle/>
          <a:p>
            <a:pPr marL="457200" indent="-457200"/>
            <a:r>
              <a:rPr lang="en-US"/>
              <a:t>2.4.3. An airplane starts from rest at the end of a runway and accelerates at a constant rate.  In the </a:t>
            </a:r>
            <a:r>
              <a:rPr lang="en-US" i="1"/>
              <a:t>first second,</a:t>
            </a:r>
            <a:r>
              <a:rPr lang="en-US"/>
              <a:t> the airplane travels 1.11 m.  What is the speed of the airplane at the end of the </a:t>
            </a:r>
            <a:r>
              <a:rPr lang="en-US" i="1"/>
              <a:t>second</a:t>
            </a:r>
            <a:r>
              <a:rPr lang="en-US"/>
              <a:t> second?</a:t>
            </a:r>
          </a:p>
          <a:p>
            <a:pPr marL="457200" indent="-457200"/>
            <a:endParaRPr lang="en-US"/>
          </a:p>
          <a:p>
            <a:pPr marL="457200" indent="-457200"/>
            <a:r>
              <a:rPr lang="en-US"/>
              <a:t>a)  1.11 m/s</a:t>
            </a:r>
          </a:p>
          <a:p>
            <a:pPr marL="457200" indent="-457200"/>
            <a:endParaRPr lang="en-US"/>
          </a:p>
          <a:p>
            <a:pPr marL="457200" indent="-457200"/>
            <a:r>
              <a:rPr lang="en-US"/>
              <a:t>b)  2.22 m/s</a:t>
            </a:r>
          </a:p>
          <a:p>
            <a:pPr marL="457200" indent="-457200"/>
            <a:endParaRPr lang="en-US"/>
          </a:p>
          <a:p>
            <a:pPr marL="457200" indent="-457200"/>
            <a:r>
              <a:rPr lang="en-US"/>
              <a:t>c)  3.33 m/s</a:t>
            </a:r>
          </a:p>
          <a:p>
            <a:pPr marL="457200" indent="-457200"/>
            <a:endParaRPr lang="en-US"/>
          </a:p>
          <a:p>
            <a:pPr marL="457200" indent="-457200"/>
            <a:r>
              <a:rPr lang="en-US"/>
              <a:t>d)  4.44 m/s</a:t>
            </a:r>
          </a:p>
          <a:p>
            <a:pPr marL="457200" indent="-457200"/>
            <a:endParaRPr lang="en-US"/>
          </a:p>
          <a:p>
            <a:pPr marL="457200" indent="-457200"/>
            <a:r>
              <a:rPr lang="en-US"/>
              <a:t>e)  5.55 m/s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Text Box 2"/>
          <p:cNvSpPr txBox="1">
            <a:spLocks noChangeArrowheads="1"/>
          </p:cNvSpPr>
          <p:nvPr/>
        </p:nvSpPr>
        <p:spPr bwMode="auto">
          <a:xfrm>
            <a:off x="152400" y="914400"/>
            <a:ext cx="8839200" cy="5203825"/>
          </a:xfrm>
          <a:prstGeom prst="rect">
            <a:avLst/>
          </a:prstGeom>
          <a:noFill/>
          <a:ln w="9525">
            <a:noFill/>
            <a:miter lim="800000"/>
            <a:headEnd/>
            <a:tailEnd/>
          </a:ln>
          <a:effectLst/>
        </p:spPr>
        <p:txBody>
          <a:bodyPr>
            <a:spAutoFit/>
          </a:bodyPr>
          <a:lstStyle/>
          <a:p>
            <a:pPr marL="457200" indent="-457200"/>
            <a:r>
              <a:rPr lang="en-US"/>
              <a:t>2.4.4. An airplane starts from rest at the end of a runway and accelerates at a constant rate.  In the </a:t>
            </a:r>
            <a:r>
              <a:rPr lang="en-US" i="1"/>
              <a:t>first second,</a:t>
            </a:r>
            <a:r>
              <a:rPr lang="en-US"/>
              <a:t> the airplane travels 1.11 m.  How much additional distance will the airplane travel during the </a:t>
            </a:r>
            <a:r>
              <a:rPr lang="en-US" i="1"/>
              <a:t>second</a:t>
            </a:r>
            <a:r>
              <a:rPr lang="en-US"/>
              <a:t> second of its motion?</a:t>
            </a:r>
            <a:endParaRPr lang="fr-FR"/>
          </a:p>
          <a:p>
            <a:pPr marL="457200" indent="-457200"/>
            <a:endParaRPr lang="fr-FR"/>
          </a:p>
          <a:p>
            <a:pPr marL="457200" indent="-457200"/>
            <a:r>
              <a:rPr lang="fr-FR"/>
              <a:t>a)  1.11 m</a:t>
            </a:r>
          </a:p>
          <a:p>
            <a:pPr marL="457200" indent="-457200"/>
            <a:endParaRPr lang="fr-FR"/>
          </a:p>
          <a:p>
            <a:pPr marL="457200" indent="-457200"/>
            <a:r>
              <a:rPr lang="fr-FR"/>
              <a:t>b)  2.22 m</a:t>
            </a:r>
          </a:p>
          <a:p>
            <a:pPr marL="457200" indent="-457200"/>
            <a:endParaRPr lang="fr-FR"/>
          </a:p>
          <a:p>
            <a:pPr marL="457200" indent="-457200"/>
            <a:r>
              <a:rPr lang="fr-FR"/>
              <a:t>c)  3.33 m</a:t>
            </a:r>
          </a:p>
          <a:p>
            <a:pPr marL="457200" indent="-457200"/>
            <a:endParaRPr lang="fr-FR"/>
          </a:p>
          <a:p>
            <a:pPr marL="457200" indent="-457200"/>
            <a:r>
              <a:rPr lang="fr-FR"/>
              <a:t>d)  4.44 m</a:t>
            </a:r>
          </a:p>
          <a:p>
            <a:pPr marL="457200" indent="-457200"/>
            <a:endParaRPr lang="fr-FR"/>
          </a:p>
          <a:p>
            <a:pPr marL="457200" indent="-457200"/>
            <a:r>
              <a:rPr lang="fr-FR"/>
              <a:t>e)  5.55 m</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ChangeArrowheads="1"/>
          </p:cNvSpPr>
          <p:nvPr/>
        </p:nvSpPr>
        <p:spPr bwMode="auto">
          <a:xfrm>
            <a:off x="96838" y="3983038"/>
            <a:ext cx="8747125" cy="893762"/>
          </a:xfrm>
          <a:prstGeom prst="rect">
            <a:avLst/>
          </a:prstGeom>
          <a:noFill/>
          <a:ln w="38100">
            <a:solidFill>
              <a:srgbClr val="FF6600"/>
            </a:solidFill>
            <a:miter lim="800000"/>
            <a:headEnd/>
            <a:tailEnd/>
          </a:ln>
          <a:effectLst/>
        </p:spPr>
        <p:txBody>
          <a:bodyPr wrap="none" anchor="ctr"/>
          <a:lstStyle/>
          <a:p>
            <a:endParaRPr lang="en-US"/>
          </a:p>
        </p:txBody>
      </p:sp>
      <p:sp>
        <p:nvSpPr>
          <p:cNvPr id="300035" name="Text Box 3"/>
          <p:cNvSpPr txBox="1">
            <a:spLocks noChangeArrowheads="1"/>
          </p:cNvSpPr>
          <p:nvPr/>
        </p:nvSpPr>
        <p:spPr bwMode="auto">
          <a:xfrm>
            <a:off x="152400" y="914400"/>
            <a:ext cx="8839200" cy="5203825"/>
          </a:xfrm>
          <a:prstGeom prst="rect">
            <a:avLst/>
          </a:prstGeom>
          <a:noFill/>
          <a:ln w="9525">
            <a:noFill/>
            <a:miter lim="800000"/>
            <a:headEnd/>
            <a:tailEnd/>
          </a:ln>
          <a:effectLst/>
        </p:spPr>
        <p:txBody>
          <a:bodyPr>
            <a:spAutoFit/>
          </a:bodyPr>
          <a:lstStyle/>
          <a:p>
            <a:pPr marL="457200" indent="-457200"/>
            <a:r>
              <a:rPr lang="en-US"/>
              <a:t>2.4.4. An airplane starts from rest at the end of a runway and accelerates at a constant rate.  In the </a:t>
            </a:r>
            <a:r>
              <a:rPr lang="en-US" i="1"/>
              <a:t>first second,</a:t>
            </a:r>
            <a:r>
              <a:rPr lang="en-US"/>
              <a:t> the airplane travels 1.11 m.  How much additional distance will the airplane travel during the </a:t>
            </a:r>
            <a:r>
              <a:rPr lang="en-US" i="1"/>
              <a:t>second</a:t>
            </a:r>
            <a:r>
              <a:rPr lang="en-US"/>
              <a:t> second of its motion?</a:t>
            </a:r>
            <a:endParaRPr lang="fr-FR"/>
          </a:p>
          <a:p>
            <a:pPr marL="457200" indent="-457200"/>
            <a:endParaRPr lang="fr-FR"/>
          </a:p>
          <a:p>
            <a:pPr marL="457200" indent="-457200"/>
            <a:r>
              <a:rPr lang="fr-FR"/>
              <a:t>a)  1.11 m</a:t>
            </a:r>
          </a:p>
          <a:p>
            <a:pPr marL="457200" indent="-457200"/>
            <a:endParaRPr lang="fr-FR"/>
          </a:p>
          <a:p>
            <a:pPr marL="457200" indent="-457200"/>
            <a:r>
              <a:rPr lang="fr-FR"/>
              <a:t>b)  2.22 m</a:t>
            </a:r>
          </a:p>
          <a:p>
            <a:pPr marL="457200" indent="-457200"/>
            <a:endParaRPr lang="fr-FR"/>
          </a:p>
          <a:p>
            <a:pPr marL="457200" indent="-457200"/>
            <a:r>
              <a:rPr lang="fr-FR"/>
              <a:t>c)  3.33 m</a:t>
            </a:r>
          </a:p>
          <a:p>
            <a:pPr marL="457200" indent="-457200"/>
            <a:endParaRPr lang="fr-FR"/>
          </a:p>
          <a:p>
            <a:pPr marL="457200" indent="-457200"/>
            <a:r>
              <a:rPr lang="fr-FR"/>
              <a:t>d)  4.44 m</a:t>
            </a:r>
          </a:p>
          <a:p>
            <a:pPr marL="457200" indent="-457200"/>
            <a:endParaRPr lang="fr-FR"/>
          </a:p>
          <a:p>
            <a:pPr marL="457200" indent="-457200"/>
            <a:r>
              <a:rPr lang="fr-FR"/>
              <a:t>e)  5.55 m</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Text Box 2"/>
          <p:cNvSpPr txBox="1">
            <a:spLocks noChangeArrowheads="1"/>
          </p:cNvSpPr>
          <p:nvPr/>
        </p:nvSpPr>
        <p:spPr bwMode="auto">
          <a:xfrm>
            <a:off x="152400" y="914400"/>
            <a:ext cx="8839200" cy="5451475"/>
          </a:xfrm>
          <a:prstGeom prst="rect">
            <a:avLst/>
          </a:prstGeom>
          <a:noFill/>
          <a:ln w="9525">
            <a:noFill/>
            <a:miter lim="800000"/>
            <a:headEnd/>
            <a:tailEnd/>
          </a:ln>
          <a:effectLst/>
        </p:spPr>
        <p:txBody>
          <a:bodyPr>
            <a:spAutoFit/>
          </a:bodyPr>
          <a:lstStyle/>
          <a:p>
            <a:pPr marL="457200" indent="-457200"/>
            <a:r>
              <a:rPr lang="en-US" sz="2200"/>
              <a:t>2.4.5.  A passenger train starts from rest and leaves a station with a constant acceleration.  During a certain time interval, the displacement of the train increases to three times the value it had at the start of that interval.  During that same time interval, determine the increase in the train’s velocity?  Let </a:t>
            </a:r>
            <a:r>
              <a:rPr lang="en-US" sz="2200" i="1"/>
              <a:t>v</a:t>
            </a:r>
            <a:r>
              <a:rPr lang="en-US" sz="2200"/>
              <a:t> represent the speed of the train at the end of the time interval and </a:t>
            </a:r>
            <a:r>
              <a:rPr lang="en-US" sz="2200" i="1"/>
              <a:t>v</a:t>
            </a:r>
            <a:r>
              <a:rPr lang="en-US" sz="2200" baseline="-25000"/>
              <a:t>0</a:t>
            </a:r>
            <a:r>
              <a:rPr lang="en-US" sz="2200"/>
              <a:t> represent the speed at the beginning of the interval.</a:t>
            </a:r>
          </a:p>
          <a:p>
            <a:pPr marL="457200" indent="-457200"/>
            <a:endParaRPr lang="en-US" sz="2200"/>
          </a:p>
          <a:p>
            <a:pPr marL="457200" indent="-457200"/>
            <a:r>
              <a:rPr lang="en-US" sz="2200"/>
              <a:t>a)  </a:t>
            </a:r>
            <a:r>
              <a:rPr lang="en-US" sz="2200" i="1"/>
              <a:t>v</a:t>
            </a:r>
            <a:r>
              <a:rPr lang="en-US" sz="2200"/>
              <a:t> = </a:t>
            </a:r>
            <a:r>
              <a:rPr lang="en-US" sz="2200" i="1"/>
              <a:t>v</a:t>
            </a:r>
            <a:r>
              <a:rPr lang="en-US" sz="2200" baseline="-25000"/>
              <a:t>0</a:t>
            </a:r>
          </a:p>
          <a:p>
            <a:pPr marL="457200" indent="-457200"/>
            <a:endParaRPr lang="en-US" sz="2200"/>
          </a:p>
          <a:p>
            <a:pPr marL="457200" indent="-457200"/>
            <a:r>
              <a:rPr lang="en-US" sz="2200"/>
              <a:t>b)  </a:t>
            </a:r>
            <a:r>
              <a:rPr lang="en-US" sz="2200" i="1"/>
              <a:t>v</a:t>
            </a:r>
            <a:r>
              <a:rPr lang="en-US" sz="2200"/>
              <a:t> = 1.4</a:t>
            </a:r>
            <a:r>
              <a:rPr lang="en-US" sz="2200" i="1"/>
              <a:t>v</a:t>
            </a:r>
            <a:r>
              <a:rPr lang="en-US" sz="2200" baseline="-25000"/>
              <a:t>0</a:t>
            </a:r>
          </a:p>
          <a:p>
            <a:pPr marL="457200" indent="-457200"/>
            <a:endParaRPr lang="en-US" sz="2200"/>
          </a:p>
          <a:p>
            <a:pPr marL="457200" indent="-457200"/>
            <a:r>
              <a:rPr lang="en-US" sz="2200"/>
              <a:t>c)  </a:t>
            </a:r>
            <a:r>
              <a:rPr lang="en-US" sz="2200" i="1"/>
              <a:t>v</a:t>
            </a:r>
            <a:r>
              <a:rPr lang="en-US" sz="2200"/>
              <a:t> = 1.7</a:t>
            </a:r>
            <a:r>
              <a:rPr lang="en-US" sz="2200" i="1"/>
              <a:t>v</a:t>
            </a:r>
            <a:r>
              <a:rPr lang="en-US" sz="2200" baseline="-25000"/>
              <a:t>0</a:t>
            </a:r>
          </a:p>
          <a:p>
            <a:pPr marL="457200" indent="-457200"/>
            <a:endParaRPr lang="en-US" sz="2200"/>
          </a:p>
          <a:p>
            <a:pPr marL="457200" indent="-457200"/>
            <a:r>
              <a:rPr lang="en-US" sz="2200"/>
              <a:t>d)  </a:t>
            </a:r>
            <a:r>
              <a:rPr lang="en-US" sz="2200" i="1"/>
              <a:t>v</a:t>
            </a:r>
            <a:r>
              <a:rPr lang="en-US" sz="2200"/>
              <a:t> = 2.0</a:t>
            </a:r>
            <a:r>
              <a:rPr lang="en-US" sz="2200" i="1"/>
              <a:t>v</a:t>
            </a:r>
            <a:r>
              <a:rPr lang="en-US" sz="2200" baseline="-25000"/>
              <a:t>0</a:t>
            </a:r>
          </a:p>
          <a:p>
            <a:pPr marL="457200" indent="-457200"/>
            <a:endParaRPr lang="en-US" sz="2200"/>
          </a:p>
          <a:p>
            <a:pPr marL="457200" indent="-457200"/>
            <a:r>
              <a:rPr lang="en-US" sz="2200"/>
              <a:t>e)  </a:t>
            </a:r>
            <a:r>
              <a:rPr lang="en-US" sz="2200" i="1"/>
              <a:t>v</a:t>
            </a:r>
            <a:r>
              <a:rPr lang="en-US" sz="2200"/>
              <a:t> = 3.0</a:t>
            </a:r>
            <a:r>
              <a:rPr lang="en-US" sz="2200" i="1"/>
              <a:t>v</a:t>
            </a:r>
            <a:r>
              <a:rPr lang="en-US" sz="2200" baseline="-25000"/>
              <a:t>0</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ChangeArrowheads="1"/>
          </p:cNvSpPr>
          <p:nvPr/>
        </p:nvSpPr>
        <p:spPr bwMode="auto">
          <a:xfrm>
            <a:off x="123825" y="4384675"/>
            <a:ext cx="8747125" cy="893763"/>
          </a:xfrm>
          <a:prstGeom prst="rect">
            <a:avLst/>
          </a:prstGeom>
          <a:noFill/>
          <a:ln w="38100">
            <a:solidFill>
              <a:srgbClr val="FF6600"/>
            </a:solidFill>
            <a:miter lim="800000"/>
            <a:headEnd/>
            <a:tailEnd/>
          </a:ln>
          <a:effectLst/>
        </p:spPr>
        <p:txBody>
          <a:bodyPr wrap="none" anchor="ctr"/>
          <a:lstStyle/>
          <a:p>
            <a:endParaRPr lang="en-US"/>
          </a:p>
        </p:txBody>
      </p:sp>
      <p:sp>
        <p:nvSpPr>
          <p:cNvPr id="302083" name="Text Box 3"/>
          <p:cNvSpPr txBox="1">
            <a:spLocks noChangeArrowheads="1"/>
          </p:cNvSpPr>
          <p:nvPr/>
        </p:nvSpPr>
        <p:spPr bwMode="auto">
          <a:xfrm>
            <a:off x="152400" y="914400"/>
            <a:ext cx="8839200" cy="5451475"/>
          </a:xfrm>
          <a:prstGeom prst="rect">
            <a:avLst/>
          </a:prstGeom>
          <a:noFill/>
          <a:ln w="9525">
            <a:noFill/>
            <a:miter lim="800000"/>
            <a:headEnd/>
            <a:tailEnd/>
          </a:ln>
          <a:effectLst/>
        </p:spPr>
        <p:txBody>
          <a:bodyPr>
            <a:spAutoFit/>
          </a:bodyPr>
          <a:lstStyle/>
          <a:p>
            <a:pPr marL="457200" indent="-457200"/>
            <a:r>
              <a:rPr lang="en-US" sz="2200"/>
              <a:t>2.4.5.  A passenger train starts from rest and leaves a station with a constant acceleration.  During a certain time interval, the displacement of the train increases to three times the value it had at the start of that interval.  During that same time interval, determine the increase in the train’s velocity?  Let </a:t>
            </a:r>
            <a:r>
              <a:rPr lang="en-US" sz="2200" i="1"/>
              <a:t>v</a:t>
            </a:r>
            <a:r>
              <a:rPr lang="en-US" sz="2200"/>
              <a:t> represent the speed of the train at the end of the time interval and </a:t>
            </a:r>
            <a:r>
              <a:rPr lang="en-US" sz="2200" i="1"/>
              <a:t>v</a:t>
            </a:r>
            <a:r>
              <a:rPr lang="en-US" sz="2200" baseline="-25000"/>
              <a:t>0</a:t>
            </a:r>
            <a:r>
              <a:rPr lang="en-US" sz="2200"/>
              <a:t> represent the speed at the beginning of the interval.</a:t>
            </a:r>
          </a:p>
          <a:p>
            <a:pPr marL="457200" indent="-457200"/>
            <a:endParaRPr lang="en-US" sz="2200"/>
          </a:p>
          <a:p>
            <a:pPr marL="457200" indent="-457200"/>
            <a:r>
              <a:rPr lang="en-US" sz="2200"/>
              <a:t>a)  </a:t>
            </a:r>
            <a:r>
              <a:rPr lang="en-US" sz="2200" i="1"/>
              <a:t>v</a:t>
            </a:r>
            <a:r>
              <a:rPr lang="en-US" sz="2200"/>
              <a:t> = </a:t>
            </a:r>
            <a:r>
              <a:rPr lang="en-US" sz="2200" i="1"/>
              <a:t>v</a:t>
            </a:r>
            <a:r>
              <a:rPr lang="en-US" sz="2200" baseline="-25000"/>
              <a:t>0</a:t>
            </a:r>
          </a:p>
          <a:p>
            <a:pPr marL="457200" indent="-457200"/>
            <a:endParaRPr lang="en-US" sz="2200"/>
          </a:p>
          <a:p>
            <a:pPr marL="457200" indent="-457200"/>
            <a:r>
              <a:rPr lang="en-US" sz="2200"/>
              <a:t>b)  </a:t>
            </a:r>
            <a:r>
              <a:rPr lang="en-US" sz="2200" i="1"/>
              <a:t>v</a:t>
            </a:r>
            <a:r>
              <a:rPr lang="en-US" sz="2200"/>
              <a:t> = 1.4</a:t>
            </a:r>
            <a:r>
              <a:rPr lang="en-US" sz="2200" i="1"/>
              <a:t>v</a:t>
            </a:r>
            <a:r>
              <a:rPr lang="en-US" sz="2200" baseline="-25000"/>
              <a:t>0</a:t>
            </a:r>
          </a:p>
          <a:p>
            <a:pPr marL="457200" indent="-457200"/>
            <a:endParaRPr lang="en-US" sz="2200"/>
          </a:p>
          <a:p>
            <a:pPr marL="457200" indent="-457200"/>
            <a:r>
              <a:rPr lang="en-US" sz="2200"/>
              <a:t>c)  </a:t>
            </a:r>
            <a:r>
              <a:rPr lang="en-US" sz="2200" i="1"/>
              <a:t>v</a:t>
            </a:r>
            <a:r>
              <a:rPr lang="en-US" sz="2200"/>
              <a:t> = 1.7</a:t>
            </a:r>
            <a:r>
              <a:rPr lang="en-US" sz="2200" i="1"/>
              <a:t>v</a:t>
            </a:r>
            <a:r>
              <a:rPr lang="en-US" sz="2200" baseline="-25000"/>
              <a:t>0</a:t>
            </a:r>
          </a:p>
          <a:p>
            <a:pPr marL="457200" indent="-457200"/>
            <a:endParaRPr lang="en-US" sz="2200"/>
          </a:p>
          <a:p>
            <a:pPr marL="457200" indent="-457200"/>
            <a:r>
              <a:rPr lang="en-US" sz="2200"/>
              <a:t>d)  </a:t>
            </a:r>
            <a:r>
              <a:rPr lang="en-US" sz="2200" i="1"/>
              <a:t>v</a:t>
            </a:r>
            <a:r>
              <a:rPr lang="en-US" sz="2200"/>
              <a:t> = 2.0</a:t>
            </a:r>
            <a:r>
              <a:rPr lang="en-US" sz="2200" i="1"/>
              <a:t>v</a:t>
            </a:r>
            <a:r>
              <a:rPr lang="en-US" sz="2200" baseline="-25000"/>
              <a:t>0</a:t>
            </a:r>
          </a:p>
          <a:p>
            <a:pPr marL="457200" indent="-457200"/>
            <a:endParaRPr lang="en-US" sz="2200"/>
          </a:p>
          <a:p>
            <a:pPr marL="457200" indent="-457200"/>
            <a:r>
              <a:rPr lang="en-US" sz="2200"/>
              <a:t>e)  </a:t>
            </a:r>
            <a:r>
              <a:rPr lang="en-US" sz="2200" i="1"/>
              <a:t>v</a:t>
            </a:r>
            <a:r>
              <a:rPr lang="en-US" sz="2200"/>
              <a:t> = 3.0</a:t>
            </a:r>
            <a:r>
              <a:rPr lang="en-US" sz="2200" i="1"/>
              <a:t>v</a:t>
            </a:r>
            <a:r>
              <a:rPr lang="en-US" sz="2200" baseline="-25000"/>
              <a:t>0</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Text Box 2"/>
          <p:cNvSpPr txBox="1">
            <a:spLocks noChangeArrowheads="1"/>
          </p:cNvSpPr>
          <p:nvPr/>
        </p:nvSpPr>
        <p:spPr bwMode="auto">
          <a:xfrm>
            <a:off x="152400" y="914400"/>
            <a:ext cx="8839200" cy="5273675"/>
          </a:xfrm>
          <a:prstGeom prst="rect">
            <a:avLst/>
          </a:prstGeom>
          <a:noFill/>
          <a:ln w="9525">
            <a:noFill/>
            <a:miter lim="800000"/>
            <a:headEnd/>
            <a:tailEnd/>
          </a:ln>
          <a:effectLst/>
        </p:spPr>
        <p:txBody>
          <a:bodyPr>
            <a:spAutoFit/>
          </a:bodyPr>
          <a:lstStyle/>
          <a:p>
            <a:pPr marL="457200" indent="-457200"/>
            <a:r>
              <a:rPr lang="en-US" sz="2000"/>
              <a:t>2.6.1.  Two identical ping-pong balls are selected for a physics demonstration.  A tiny hole is drilled in one of the balls; and the ball is filled with water.  The hole is sealed so that no water can escape.  The two balls are then dropped from rest at the exact same time from the roof of a building.  Assuming there is no wind, which one of the following statements is true?</a:t>
            </a:r>
          </a:p>
          <a:p>
            <a:pPr marL="457200" indent="-457200"/>
            <a:endParaRPr lang="en-US" sz="2000"/>
          </a:p>
          <a:p>
            <a:pPr marL="457200" indent="-457200"/>
            <a:r>
              <a:rPr lang="en-US" sz="2000"/>
              <a:t>a)  The two balls reach the ground at the same time. </a:t>
            </a:r>
          </a:p>
          <a:p>
            <a:pPr marL="457200" indent="-457200"/>
            <a:endParaRPr lang="en-US" sz="2000"/>
          </a:p>
          <a:p>
            <a:pPr marL="457200" indent="-457200"/>
            <a:r>
              <a:rPr lang="en-US" sz="2000"/>
              <a:t>b)  The heavier ball reaches the ground a long time before the lighter ball.</a:t>
            </a:r>
          </a:p>
          <a:p>
            <a:pPr marL="457200" indent="-457200"/>
            <a:endParaRPr lang="en-US" sz="2000"/>
          </a:p>
          <a:p>
            <a:pPr marL="457200" indent="-457200"/>
            <a:r>
              <a:rPr lang="en-US" sz="2000"/>
              <a:t>c)  The heavier ball reaches the ground just before the lighter ball.</a:t>
            </a:r>
          </a:p>
          <a:p>
            <a:pPr marL="457200" indent="-457200"/>
            <a:endParaRPr lang="en-US" sz="2000"/>
          </a:p>
          <a:p>
            <a:pPr marL="457200" indent="-457200"/>
            <a:r>
              <a:rPr lang="en-US" sz="2000"/>
              <a:t>d)  The heavier ball has a much larger velocity when it strikes the ground than the </a:t>
            </a:r>
          </a:p>
          <a:p>
            <a:pPr marL="457200" indent="-457200"/>
            <a:r>
              <a:rPr lang="en-US" sz="2000"/>
              <a:t>	light ball.</a:t>
            </a:r>
          </a:p>
          <a:p>
            <a:pPr marL="457200" indent="-457200"/>
            <a:endParaRPr lang="en-US" sz="2000"/>
          </a:p>
          <a:p>
            <a:pPr marL="457200" indent="-457200"/>
            <a:r>
              <a:rPr lang="en-US" sz="2000"/>
              <a:t>e)  The heavier ball has a slightly larger velocity when it strikes the ground than the light ball.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ChangeArrowheads="1"/>
          </p:cNvSpPr>
          <p:nvPr/>
        </p:nvSpPr>
        <p:spPr bwMode="auto">
          <a:xfrm>
            <a:off x="125413" y="2555875"/>
            <a:ext cx="8747125" cy="755650"/>
          </a:xfrm>
          <a:prstGeom prst="rect">
            <a:avLst/>
          </a:prstGeom>
          <a:noFill/>
          <a:ln w="38100">
            <a:solidFill>
              <a:srgbClr val="FF6600"/>
            </a:solidFill>
            <a:miter lim="800000"/>
            <a:headEnd/>
            <a:tailEnd/>
          </a:ln>
          <a:effectLst/>
        </p:spPr>
        <p:txBody>
          <a:bodyPr wrap="none" anchor="ctr"/>
          <a:lstStyle/>
          <a:p>
            <a:endParaRPr lang="en-US"/>
          </a:p>
        </p:txBody>
      </p:sp>
      <p:sp>
        <p:nvSpPr>
          <p:cNvPr id="304131" name="Text Box 3"/>
          <p:cNvSpPr txBox="1">
            <a:spLocks noChangeArrowheads="1"/>
          </p:cNvSpPr>
          <p:nvPr/>
        </p:nvSpPr>
        <p:spPr bwMode="auto">
          <a:xfrm>
            <a:off x="152400" y="914400"/>
            <a:ext cx="8839200" cy="5273675"/>
          </a:xfrm>
          <a:prstGeom prst="rect">
            <a:avLst/>
          </a:prstGeom>
          <a:noFill/>
          <a:ln w="9525">
            <a:noFill/>
            <a:miter lim="800000"/>
            <a:headEnd/>
            <a:tailEnd/>
          </a:ln>
          <a:effectLst/>
        </p:spPr>
        <p:txBody>
          <a:bodyPr>
            <a:spAutoFit/>
          </a:bodyPr>
          <a:lstStyle/>
          <a:p>
            <a:pPr marL="457200" indent="-457200"/>
            <a:r>
              <a:rPr lang="en-US" sz="2000"/>
              <a:t>2.6.1.  Two identical ping-pong balls are selected for a physics demonstration.  A tiny hole is drilled in one of the balls; and the ball is filled with water.  The hole is sealed so that no water can escape.  The two balls are then dropped from rest at the exact same time from the roof of a building.  Assuming there is no wind, which one of the following statements is true?</a:t>
            </a:r>
          </a:p>
          <a:p>
            <a:pPr marL="457200" indent="-457200"/>
            <a:endParaRPr lang="en-US" sz="2000"/>
          </a:p>
          <a:p>
            <a:pPr marL="457200" indent="-457200"/>
            <a:r>
              <a:rPr lang="en-US" sz="2000"/>
              <a:t>a)  The two balls reach the ground at the same time. </a:t>
            </a:r>
          </a:p>
          <a:p>
            <a:pPr marL="457200" indent="-457200"/>
            <a:endParaRPr lang="en-US" sz="2000"/>
          </a:p>
          <a:p>
            <a:pPr marL="457200" indent="-457200"/>
            <a:r>
              <a:rPr lang="en-US" sz="2000"/>
              <a:t>b)  The heavier ball reaches the ground a long time before the lighter ball.</a:t>
            </a:r>
          </a:p>
          <a:p>
            <a:pPr marL="457200" indent="-457200"/>
            <a:endParaRPr lang="en-US" sz="2000"/>
          </a:p>
          <a:p>
            <a:pPr marL="457200" indent="-457200"/>
            <a:r>
              <a:rPr lang="en-US" sz="2000"/>
              <a:t>c)  The heavier ball reaches the ground just before the lighter ball.</a:t>
            </a:r>
          </a:p>
          <a:p>
            <a:pPr marL="457200" indent="-457200"/>
            <a:endParaRPr lang="en-US" sz="2000"/>
          </a:p>
          <a:p>
            <a:pPr marL="457200" indent="-457200"/>
            <a:r>
              <a:rPr lang="en-US" sz="2000"/>
              <a:t>d)  The heavier ball has a much larger velocity when it strikes the ground than the </a:t>
            </a:r>
          </a:p>
          <a:p>
            <a:pPr marL="457200" indent="-457200"/>
            <a:r>
              <a:rPr lang="en-US" sz="2000"/>
              <a:t>	light ball.</a:t>
            </a:r>
          </a:p>
          <a:p>
            <a:pPr marL="457200" indent="-457200"/>
            <a:endParaRPr lang="en-US" sz="2000"/>
          </a:p>
          <a:p>
            <a:pPr marL="457200" indent="-457200"/>
            <a:r>
              <a:rPr lang="en-US" sz="2000"/>
              <a:t>e)  The heavier ball has a slightly larger velocity when it strikes the ground than the light ball.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ChangeArrowheads="1"/>
          </p:cNvSpPr>
          <p:nvPr/>
        </p:nvSpPr>
        <p:spPr bwMode="auto">
          <a:xfrm>
            <a:off x="123825" y="2333625"/>
            <a:ext cx="8747125" cy="893763"/>
          </a:xfrm>
          <a:prstGeom prst="rect">
            <a:avLst/>
          </a:prstGeom>
          <a:noFill/>
          <a:ln w="38100">
            <a:solidFill>
              <a:srgbClr val="FF6600"/>
            </a:solidFill>
            <a:miter lim="800000"/>
            <a:headEnd/>
            <a:tailEnd/>
          </a:ln>
          <a:effectLst/>
        </p:spPr>
        <p:txBody>
          <a:bodyPr wrap="none" anchor="ctr"/>
          <a:lstStyle/>
          <a:p>
            <a:endParaRPr lang="en-US"/>
          </a:p>
        </p:txBody>
      </p:sp>
      <p:sp>
        <p:nvSpPr>
          <p:cNvPr id="235524" name="Text Box 4"/>
          <p:cNvSpPr txBox="1">
            <a:spLocks noChangeArrowheads="1"/>
          </p:cNvSpPr>
          <p:nvPr/>
        </p:nvSpPr>
        <p:spPr bwMode="auto">
          <a:xfrm>
            <a:off x="152400" y="914400"/>
            <a:ext cx="8839200" cy="5273675"/>
          </a:xfrm>
          <a:prstGeom prst="rect">
            <a:avLst/>
          </a:prstGeom>
          <a:noFill/>
          <a:ln w="9525">
            <a:noFill/>
            <a:miter lim="800000"/>
            <a:headEnd/>
            <a:tailEnd/>
          </a:ln>
          <a:effectLst/>
        </p:spPr>
        <p:txBody>
          <a:bodyPr>
            <a:spAutoFit/>
          </a:bodyPr>
          <a:lstStyle/>
          <a:p>
            <a:pPr marL="457200" indent="-457200"/>
            <a:r>
              <a:rPr lang="en-US" sz="2000"/>
              <a:t>2.1.1. In the morning, a bird is in Tampa, Florida.  In the afternoon, the bird is near Orlando, Florida.  Given this information, which one of the following statements best describes the relationship between the magnitude of the bird’s displacement and the distance the bird traveled?</a:t>
            </a:r>
          </a:p>
          <a:p>
            <a:pPr marL="457200" indent="-457200"/>
            <a:endParaRPr lang="en-US" sz="2000"/>
          </a:p>
          <a:p>
            <a:pPr marL="457200" indent="-457200"/>
            <a:r>
              <a:rPr lang="en-US" sz="2000"/>
              <a:t>a)  The distance traveled is either greater than or equal to the magnitude of bird’s displacement.</a:t>
            </a:r>
          </a:p>
          <a:p>
            <a:pPr marL="457200" indent="-457200"/>
            <a:endParaRPr lang="en-US" sz="2000"/>
          </a:p>
          <a:p>
            <a:pPr marL="457200" indent="-457200"/>
            <a:r>
              <a:rPr lang="en-US" sz="2000"/>
              <a:t>b)  The distance traveled is either less than or equal to the magnitude of bird’s displacement.</a:t>
            </a:r>
          </a:p>
          <a:p>
            <a:pPr marL="457200" indent="-457200"/>
            <a:endParaRPr lang="en-US" sz="2000"/>
          </a:p>
          <a:p>
            <a:pPr marL="457200" indent="-457200"/>
            <a:r>
              <a:rPr lang="en-US" sz="2000"/>
              <a:t>c)  The distance traveled is equal to the magnitude of bird’s displacement.</a:t>
            </a:r>
          </a:p>
          <a:p>
            <a:pPr marL="457200" indent="-457200"/>
            <a:endParaRPr lang="en-US" sz="2000"/>
          </a:p>
          <a:p>
            <a:pPr marL="457200" indent="-457200"/>
            <a:r>
              <a:rPr lang="en-US" sz="2000"/>
              <a:t>d)  The distance traveled is either less than or greater than the magnitude of bird’s displacement.</a:t>
            </a:r>
          </a:p>
          <a:p>
            <a:pPr marL="457200" indent="-457200"/>
            <a:endParaRPr lang="en-US" sz="2000"/>
          </a:p>
          <a:p>
            <a:pPr marL="457200" indent="-457200"/>
            <a:r>
              <a:rPr lang="en-US" sz="2000"/>
              <a:t>e)  The distance traveled is greater than the magnitude of bird’s displacement.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Text Box 2"/>
          <p:cNvSpPr txBox="1">
            <a:spLocks noChangeArrowheads="1"/>
          </p:cNvSpPr>
          <p:nvPr/>
        </p:nvSpPr>
        <p:spPr bwMode="auto">
          <a:xfrm>
            <a:off x="152400" y="914400"/>
            <a:ext cx="8839200" cy="5578475"/>
          </a:xfrm>
          <a:prstGeom prst="rect">
            <a:avLst/>
          </a:prstGeom>
          <a:noFill/>
          <a:ln w="9525">
            <a:noFill/>
            <a:miter lim="800000"/>
            <a:headEnd/>
            <a:tailEnd/>
          </a:ln>
          <a:effectLst/>
        </p:spPr>
        <p:txBody>
          <a:bodyPr>
            <a:spAutoFit/>
          </a:bodyPr>
          <a:lstStyle/>
          <a:p>
            <a:pPr marL="457200" indent="-457200"/>
            <a:r>
              <a:rPr lang="en-US" sz="2000"/>
              <a:t>2.6.2.  Two identical ping-pong balls are selected for a physics demonstration.  A tiny hole is drilled in one of the balls; and the ball is filled with water.  The hole is sealed so that no water can escape.  Each ball is shot horizontally from a gun with an initial velocity </a:t>
            </a:r>
            <a:r>
              <a:rPr lang="en-US" sz="2000" i="1"/>
              <a:t>v</a:t>
            </a:r>
            <a:r>
              <a:rPr lang="en-US" sz="2000" baseline="-25000"/>
              <a:t>0</a:t>
            </a:r>
            <a:r>
              <a:rPr lang="en-US" sz="2000"/>
              <a:t> from the top of a building.  The following drawing shows several trajectories numbered 1 through 5.  Which of the following statements is true?</a:t>
            </a:r>
          </a:p>
          <a:p>
            <a:pPr marL="457200" indent="-457200"/>
            <a:endParaRPr lang="en-US" sz="2000"/>
          </a:p>
          <a:p>
            <a:pPr marL="457200" indent="-457200"/>
            <a:r>
              <a:rPr lang="en-US" sz="2000"/>
              <a:t>a)  Both balls would follow </a:t>
            </a:r>
          </a:p>
          <a:p>
            <a:pPr marL="457200" indent="-457200"/>
            <a:r>
              <a:rPr lang="en-US" sz="2000"/>
              <a:t>trajectory 5.</a:t>
            </a:r>
          </a:p>
          <a:p>
            <a:pPr marL="457200" indent="-457200"/>
            <a:endParaRPr lang="en-US" sz="2000"/>
          </a:p>
          <a:p>
            <a:pPr marL="457200" indent="-457200"/>
            <a:r>
              <a:rPr lang="en-US" sz="2000"/>
              <a:t>b)  Both balls would follow </a:t>
            </a:r>
          </a:p>
          <a:p>
            <a:pPr marL="457200" indent="-457200"/>
            <a:r>
              <a:rPr lang="en-US" sz="2000"/>
              <a:t>trajectory 3.</a:t>
            </a:r>
          </a:p>
          <a:p>
            <a:pPr marL="457200" indent="-457200"/>
            <a:endParaRPr lang="en-US" sz="2000"/>
          </a:p>
          <a:p>
            <a:pPr marL="457200" indent="-457200"/>
            <a:r>
              <a:rPr lang="en-US" sz="2000"/>
              <a:t>c)  The lighter ball would follow 4 and the heavier ball would follow 2.</a:t>
            </a:r>
          </a:p>
          <a:p>
            <a:pPr marL="457200" indent="-457200"/>
            <a:endParaRPr lang="en-US" sz="2000"/>
          </a:p>
          <a:p>
            <a:pPr marL="457200" indent="-457200"/>
            <a:r>
              <a:rPr lang="en-US" sz="2000"/>
              <a:t>d)  The lighter ball would follow 4 and the heavier ball would follow 3.</a:t>
            </a:r>
          </a:p>
          <a:p>
            <a:pPr marL="457200" indent="-457200"/>
            <a:endParaRPr lang="en-US" sz="2000"/>
          </a:p>
          <a:p>
            <a:pPr marL="457200" indent="-457200"/>
            <a:r>
              <a:rPr lang="en-US" sz="2000"/>
              <a:t>e)  The lighter ball would follow 4 or 3 and the heavier ball would follow 2 or 1, depending on the magnitude of </a:t>
            </a:r>
            <a:r>
              <a:rPr lang="en-US" sz="2000" i="1"/>
              <a:t>v</a:t>
            </a:r>
            <a:r>
              <a:rPr lang="en-US" sz="2000" baseline="-25000"/>
              <a:t>0</a:t>
            </a:r>
            <a:r>
              <a:rPr lang="en-US" sz="2000"/>
              <a:t>.</a:t>
            </a:r>
          </a:p>
        </p:txBody>
      </p:sp>
      <p:pic>
        <p:nvPicPr>
          <p:cNvPr id="305155" name="Picture 3" descr="ilq020602"/>
          <p:cNvPicPr>
            <a:picLocks noChangeAspect="1" noChangeArrowheads="1"/>
          </p:cNvPicPr>
          <p:nvPr/>
        </p:nvPicPr>
        <p:blipFill>
          <a:blip r:embed="rId2" cstate="print"/>
          <a:srcRect/>
          <a:stretch>
            <a:fillRect/>
          </a:stretch>
        </p:blipFill>
        <p:spPr bwMode="auto">
          <a:xfrm>
            <a:off x="3949700" y="2597150"/>
            <a:ext cx="4867275" cy="169545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Text Box 2"/>
          <p:cNvSpPr txBox="1">
            <a:spLocks noChangeArrowheads="1"/>
          </p:cNvSpPr>
          <p:nvPr/>
        </p:nvSpPr>
        <p:spPr bwMode="auto">
          <a:xfrm>
            <a:off x="152400" y="914400"/>
            <a:ext cx="8839200" cy="5578475"/>
          </a:xfrm>
          <a:prstGeom prst="rect">
            <a:avLst/>
          </a:prstGeom>
          <a:noFill/>
          <a:ln w="9525">
            <a:noFill/>
            <a:miter lim="800000"/>
            <a:headEnd/>
            <a:tailEnd/>
          </a:ln>
          <a:effectLst/>
        </p:spPr>
        <p:txBody>
          <a:bodyPr>
            <a:spAutoFit/>
          </a:bodyPr>
          <a:lstStyle/>
          <a:p>
            <a:pPr marL="457200" indent="-457200"/>
            <a:r>
              <a:rPr lang="en-US" sz="2000"/>
              <a:t>2.6.2.  Two identical ping-pong balls are selected for a physics demonstration.  A tiny hole is drilled in one of the balls; and the ball is filled with water.  The hole is sealed so that no water can escape.  Each ball is shot horizontally from a gun with an initial velocity </a:t>
            </a:r>
            <a:r>
              <a:rPr lang="en-US" sz="2000" i="1"/>
              <a:t>v</a:t>
            </a:r>
            <a:r>
              <a:rPr lang="en-US" sz="2000" baseline="-25000"/>
              <a:t>0</a:t>
            </a:r>
            <a:r>
              <a:rPr lang="en-US" sz="2000"/>
              <a:t> from the top of a building.  The following drawing shows several trajectories numbered 1 through 5.  Which of the following statements is true?</a:t>
            </a:r>
          </a:p>
          <a:p>
            <a:pPr marL="457200" indent="-457200"/>
            <a:endParaRPr lang="en-US" sz="2000"/>
          </a:p>
          <a:p>
            <a:pPr marL="457200" indent="-457200"/>
            <a:r>
              <a:rPr lang="en-US" sz="2000"/>
              <a:t>a)  Both balls would follow </a:t>
            </a:r>
          </a:p>
          <a:p>
            <a:pPr marL="457200" indent="-457200"/>
            <a:r>
              <a:rPr lang="en-US" sz="2000"/>
              <a:t>trajectory 5.</a:t>
            </a:r>
          </a:p>
          <a:p>
            <a:pPr marL="457200" indent="-457200"/>
            <a:endParaRPr lang="en-US" sz="2000"/>
          </a:p>
          <a:p>
            <a:pPr marL="457200" indent="-457200"/>
            <a:r>
              <a:rPr lang="en-US" sz="2000"/>
              <a:t>b)  Both balls would follow </a:t>
            </a:r>
          </a:p>
          <a:p>
            <a:pPr marL="457200" indent="-457200"/>
            <a:r>
              <a:rPr lang="en-US" sz="2000"/>
              <a:t>trajectory 3.</a:t>
            </a:r>
          </a:p>
          <a:p>
            <a:pPr marL="457200" indent="-457200"/>
            <a:endParaRPr lang="en-US" sz="2000"/>
          </a:p>
          <a:p>
            <a:pPr marL="457200" indent="-457200"/>
            <a:r>
              <a:rPr lang="en-US" sz="2000"/>
              <a:t>c)  The lighter ball would follow 4 and the heavier ball would follow 2.</a:t>
            </a:r>
          </a:p>
          <a:p>
            <a:pPr marL="457200" indent="-457200"/>
            <a:endParaRPr lang="en-US" sz="2000"/>
          </a:p>
          <a:p>
            <a:pPr marL="457200" indent="-457200"/>
            <a:r>
              <a:rPr lang="en-US" sz="2000"/>
              <a:t>d)  The lighter ball would follow 4 and the heavier ball would follow 3.</a:t>
            </a:r>
          </a:p>
          <a:p>
            <a:pPr marL="457200" indent="-457200"/>
            <a:endParaRPr lang="en-US" sz="2000"/>
          </a:p>
          <a:p>
            <a:pPr marL="457200" indent="-457200"/>
            <a:r>
              <a:rPr lang="en-US" sz="2000"/>
              <a:t>e)  The lighter ball would follow 4 or 3 and the heavier ball would follow 2 or 1, depending on the magnitude of </a:t>
            </a:r>
            <a:r>
              <a:rPr lang="en-US" sz="2000" i="1"/>
              <a:t>v</a:t>
            </a:r>
            <a:r>
              <a:rPr lang="en-US" sz="2000" baseline="-25000"/>
              <a:t>0</a:t>
            </a:r>
            <a:r>
              <a:rPr lang="en-US" sz="2000"/>
              <a:t>.</a:t>
            </a:r>
          </a:p>
        </p:txBody>
      </p:sp>
      <p:pic>
        <p:nvPicPr>
          <p:cNvPr id="332803" name="Picture 3" descr="ilq020602"/>
          <p:cNvPicPr>
            <a:picLocks noChangeAspect="1" noChangeArrowheads="1"/>
          </p:cNvPicPr>
          <p:nvPr/>
        </p:nvPicPr>
        <p:blipFill>
          <a:blip r:embed="rId2" cstate="print"/>
          <a:srcRect/>
          <a:stretch>
            <a:fillRect/>
          </a:stretch>
        </p:blipFill>
        <p:spPr bwMode="auto">
          <a:xfrm>
            <a:off x="3949700" y="2597150"/>
            <a:ext cx="4867275" cy="1695450"/>
          </a:xfrm>
          <a:prstGeom prst="rect">
            <a:avLst/>
          </a:prstGeom>
          <a:noFill/>
        </p:spPr>
      </p:pic>
      <p:sp>
        <p:nvSpPr>
          <p:cNvPr id="332804" name="Rectangle 4"/>
          <p:cNvSpPr>
            <a:spLocks noChangeArrowheads="1"/>
          </p:cNvSpPr>
          <p:nvPr/>
        </p:nvSpPr>
        <p:spPr bwMode="auto">
          <a:xfrm>
            <a:off x="125413" y="3852863"/>
            <a:ext cx="3773487" cy="893762"/>
          </a:xfrm>
          <a:prstGeom prst="rect">
            <a:avLst/>
          </a:prstGeom>
          <a:noFill/>
          <a:ln w="38100">
            <a:solidFill>
              <a:srgbClr val="FF6600"/>
            </a:solidFill>
            <a:miter lim="800000"/>
            <a:headEnd/>
            <a:tailEnd/>
          </a:ln>
          <a:effectLst/>
        </p:spPr>
        <p:txBody>
          <a:bodyPr wrap="none" anchor="ct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Text Box 2"/>
          <p:cNvSpPr txBox="1">
            <a:spLocks noChangeArrowheads="1"/>
          </p:cNvSpPr>
          <p:nvPr/>
        </p:nvSpPr>
        <p:spPr bwMode="auto">
          <a:xfrm>
            <a:off x="152400" y="914400"/>
            <a:ext cx="8839200" cy="5568950"/>
          </a:xfrm>
          <a:prstGeom prst="rect">
            <a:avLst/>
          </a:prstGeom>
          <a:noFill/>
          <a:ln w="9525">
            <a:noFill/>
            <a:miter lim="800000"/>
            <a:headEnd/>
            <a:tailEnd/>
          </a:ln>
          <a:effectLst/>
        </p:spPr>
        <p:txBody>
          <a:bodyPr>
            <a:spAutoFit/>
          </a:bodyPr>
          <a:lstStyle/>
          <a:p>
            <a:pPr marL="457200" indent="-457200"/>
            <a:r>
              <a:rPr lang="en-US"/>
              <a:t>2.6.3. A cannon directed straight upward launches a ball with an initial speed </a:t>
            </a:r>
            <a:r>
              <a:rPr lang="en-US" i="1"/>
              <a:t>v</a:t>
            </a:r>
            <a:r>
              <a:rPr lang="en-US"/>
              <a:t>.  The ball reaches a maximum height </a:t>
            </a:r>
            <a:r>
              <a:rPr lang="en-US" i="1"/>
              <a:t>h</a:t>
            </a:r>
            <a:r>
              <a:rPr lang="en-US"/>
              <a:t> in a time </a:t>
            </a:r>
            <a:r>
              <a:rPr lang="en-US" i="1"/>
              <a:t>t</a:t>
            </a:r>
            <a:r>
              <a:rPr lang="en-US"/>
              <a:t>.  Then, the same cannon is used to launch a second ball straight upward at a speed 2</a:t>
            </a:r>
            <a:r>
              <a:rPr lang="en-US" i="1"/>
              <a:t>v</a:t>
            </a:r>
            <a:r>
              <a:rPr lang="en-US"/>
              <a:t>.  In terms of </a:t>
            </a:r>
            <a:r>
              <a:rPr lang="en-US" i="1"/>
              <a:t>h</a:t>
            </a:r>
            <a:r>
              <a:rPr lang="en-US"/>
              <a:t> and </a:t>
            </a:r>
            <a:r>
              <a:rPr lang="en-US" i="1"/>
              <a:t>t</a:t>
            </a:r>
            <a:r>
              <a:rPr lang="en-US"/>
              <a:t>, what is the maximum height the second ball reaches and how long does it take to reach that height?</a:t>
            </a:r>
            <a:endParaRPr lang="fr-FR"/>
          </a:p>
          <a:p>
            <a:pPr marL="457200" indent="-457200"/>
            <a:endParaRPr lang="fr-FR"/>
          </a:p>
          <a:p>
            <a:pPr marL="457200" indent="-457200"/>
            <a:r>
              <a:rPr lang="fr-FR"/>
              <a:t>a)  2</a:t>
            </a:r>
            <a:r>
              <a:rPr lang="fr-FR" i="1"/>
              <a:t>h,</a:t>
            </a:r>
            <a:r>
              <a:rPr lang="fr-FR"/>
              <a:t> </a:t>
            </a:r>
            <a:r>
              <a:rPr lang="fr-FR" i="1"/>
              <a:t>t</a:t>
            </a:r>
            <a:endParaRPr lang="fr-FR"/>
          </a:p>
          <a:p>
            <a:pPr marL="457200" indent="-457200"/>
            <a:endParaRPr lang="fr-FR"/>
          </a:p>
          <a:p>
            <a:pPr marL="457200" indent="-457200"/>
            <a:r>
              <a:rPr lang="fr-FR"/>
              <a:t>b)  4</a:t>
            </a:r>
            <a:r>
              <a:rPr lang="fr-FR" i="1"/>
              <a:t>h,</a:t>
            </a:r>
            <a:r>
              <a:rPr lang="fr-FR"/>
              <a:t> 2</a:t>
            </a:r>
            <a:r>
              <a:rPr lang="fr-FR" i="1"/>
              <a:t>t</a:t>
            </a:r>
            <a:endParaRPr lang="fr-FR"/>
          </a:p>
          <a:p>
            <a:pPr marL="457200" indent="-457200"/>
            <a:endParaRPr lang="fr-FR"/>
          </a:p>
          <a:p>
            <a:pPr marL="457200" indent="-457200"/>
            <a:r>
              <a:rPr lang="fr-FR"/>
              <a:t>c)  2</a:t>
            </a:r>
            <a:r>
              <a:rPr lang="fr-FR" i="1"/>
              <a:t>h,</a:t>
            </a:r>
            <a:r>
              <a:rPr lang="fr-FR"/>
              <a:t> 4</a:t>
            </a:r>
            <a:r>
              <a:rPr lang="fr-FR" i="1"/>
              <a:t>t</a:t>
            </a:r>
            <a:endParaRPr lang="fr-FR"/>
          </a:p>
          <a:p>
            <a:pPr marL="457200" indent="-457200"/>
            <a:endParaRPr lang="fr-FR"/>
          </a:p>
          <a:p>
            <a:pPr marL="457200" indent="-457200"/>
            <a:r>
              <a:rPr lang="fr-FR"/>
              <a:t>d)  2</a:t>
            </a:r>
            <a:r>
              <a:rPr lang="fr-FR" i="1"/>
              <a:t>h,</a:t>
            </a:r>
            <a:r>
              <a:rPr lang="fr-FR"/>
              <a:t> 2</a:t>
            </a:r>
            <a:r>
              <a:rPr lang="fr-FR" i="1"/>
              <a:t>t</a:t>
            </a:r>
            <a:endParaRPr lang="en-US"/>
          </a:p>
          <a:p>
            <a:pPr marL="457200" indent="-457200"/>
            <a:endParaRPr lang="en-US"/>
          </a:p>
          <a:p>
            <a:pPr marL="457200" indent="-457200"/>
            <a:r>
              <a:rPr lang="en-US"/>
              <a:t>e)  </a:t>
            </a:r>
            <a:r>
              <a:rPr lang="en-US" i="1"/>
              <a:t>h, 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ChangeArrowheads="1"/>
          </p:cNvSpPr>
          <p:nvPr/>
        </p:nvSpPr>
        <p:spPr bwMode="auto">
          <a:xfrm>
            <a:off x="125413" y="3595688"/>
            <a:ext cx="8747125" cy="893762"/>
          </a:xfrm>
          <a:prstGeom prst="rect">
            <a:avLst/>
          </a:prstGeom>
          <a:noFill/>
          <a:ln w="38100">
            <a:solidFill>
              <a:srgbClr val="FF6600"/>
            </a:solidFill>
            <a:miter lim="800000"/>
            <a:headEnd/>
            <a:tailEnd/>
          </a:ln>
          <a:effectLst/>
        </p:spPr>
        <p:txBody>
          <a:bodyPr wrap="none" anchor="ctr"/>
          <a:lstStyle/>
          <a:p>
            <a:endParaRPr lang="en-US"/>
          </a:p>
        </p:txBody>
      </p:sp>
      <p:sp>
        <p:nvSpPr>
          <p:cNvPr id="308227" name="Text Box 3"/>
          <p:cNvSpPr txBox="1">
            <a:spLocks noChangeArrowheads="1"/>
          </p:cNvSpPr>
          <p:nvPr/>
        </p:nvSpPr>
        <p:spPr bwMode="auto">
          <a:xfrm>
            <a:off x="152400" y="914400"/>
            <a:ext cx="8839200" cy="5568950"/>
          </a:xfrm>
          <a:prstGeom prst="rect">
            <a:avLst/>
          </a:prstGeom>
          <a:noFill/>
          <a:ln w="9525">
            <a:noFill/>
            <a:miter lim="800000"/>
            <a:headEnd/>
            <a:tailEnd/>
          </a:ln>
          <a:effectLst/>
        </p:spPr>
        <p:txBody>
          <a:bodyPr>
            <a:spAutoFit/>
          </a:bodyPr>
          <a:lstStyle/>
          <a:p>
            <a:pPr marL="457200" indent="-457200"/>
            <a:r>
              <a:rPr lang="en-US"/>
              <a:t>2.6.3. A cannon directed straight upward launches a ball with an initial speed </a:t>
            </a:r>
            <a:r>
              <a:rPr lang="en-US" i="1"/>
              <a:t>v</a:t>
            </a:r>
            <a:r>
              <a:rPr lang="en-US"/>
              <a:t>.  The ball reaches a maximum height </a:t>
            </a:r>
            <a:r>
              <a:rPr lang="en-US" i="1"/>
              <a:t>h</a:t>
            </a:r>
            <a:r>
              <a:rPr lang="en-US"/>
              <a:t> in a time </a:t>
            </a:r>
            <a:r>
              <a:rPr lang="en-US" i="1"/>
              <a:t>t</a:t>
            </a:r>
            <a:r>
              <a:rPr lang="en-US"/>
              <a:t>.  Then, the same cannon is used to launch a second ball straight upward at a speed 2</a:t>
            </a:r>
            <a:r>
              <a:rPr lang="en-US" i="1"/>
              <a:t>v</a:t>
            </a:r>
            <a:r>
              <a:rPr lang="en-US"/>
              <a:t>.  In terms of </a:t>
            </a:r>
            <a:r>
              <a:rPr lang="en-US" i="1"/>
              <a:t>h</a:t>
            </a:r>
            <a:r>
              <a:rPr lang="en-US"/>
              <a:t> and </a:t>
            </a:r>
            <a:r>
              <a:rPr lang="en-US" i="1"/>
              <a:t>t</a:t>
            </a:r>
            <a:r>
              <a:rPr lang="en-US"/>
              <a:t>, what is the maximum height the second ball reaches and how long does it take to reach that height?</a:t>
            </a:r>
            <a:endParaRPr lang="fr-FR"/>
          </a:p>
          <a:p>
            <a:pPr marL="457200" indent="-457200"/>
            <a:endParaRPr lang="fr-FR"/>
          </a:p>
          <a:p>
            <a:pPr marL="457200" indent="-457200"/>
            <a:r>
              <a:rPr lang="fr-FR"/>
              <a:t>a)  2</a:t>
            </a:r>
            <a:r>
              <a:rPr lang="fr-FR" i="1"/>
              <a:t>h,</a:t>
            </a:r>
            <a:r>
              <a:rPr lang="fr-FR"/>
              <a:t> </a:t>
            </a:r>
            <a:r>
              <a:rPr lang="fr-FR" i="1"/>
              <a:t>t</a:t>
            </a:r>
            <a:endParaRPr lang="fr-FR"/>
          </a:p>
          <a:p>
            <a:pPr marL="457200" indent="-457200"/>
            <a:endParaRPr lang="fr-FR"/>
          </a:p>
          <a:p>
            <a:pPr marL="457200" indent="-457200"/>
            <a:r>
              <a:rPr lang="fr-FR"/>
              <a:t>b)  4</a:t>
            </a:r>
            <a:r>
              <a:rPr lang="fr-FR" i="1"/>
              <a:t>h,</a:t>
            </a:r>
            <a:r>
              <a:rPr lang="fr-FR"/>
              <a:t> 2</a:t>
            </a:r>
            <a:r>
              <a:rPr lang="fr-FR" i="1"/>
              <a:t>t</a:t>
            </a:r>
            <a:endParaRPr lang="fr-FR"/>
          </a:p>
          <a:p>
            <a:pPr marL="457200" indent="-457200"/>
            <a:endParaRPr lang="fr-FR"/>
          </a:p>
          <a:p>
            <a:pPr marL="457200" indent="-457200"/>
            <a:r>
              <a:rPr lang="fr-FR"/>
              <a:t>c)  2</a:t>
            </a:r>
            <a:r>
              <a:rPr lang="fr-FR" i="1"/>
              <a:t>h,</a:t>
            </a:r>
            <a:r>
              <a:rPr lang="fr-FR"/>
              <a:t> 4</a:t>
            </a:r>
            <a:r>
              <a:rPr lang="fr-FR" i="1"/>
              <a:t>t</a:t>
            </a:r>
            <a:endParaRPr lang="fr-FR"/>
          </a:p>
          <a:p>
            <a:pPr marL="457200" indent="-457200"/>
            <a:endParaRPr lang="fr-FR"/>
          </a:p>
          <a:p>
            <a:pPr marL="457200" indent="-457200"/>
            <a:r>
              <a:rPr lang="fr-FR"/>
              <a:t>d)  2</a:t>
            </a:r>
            <a:r>
              <a:rPr lang="fr-FR" i="1"/>
              <a:t>h,</a:t>
            </a:r>
            <a:r>
              <a:rPr lang="fr-FR"/>
              <a:t> 2</a:t>
            </a:r>
            <a:r>
              <a:rPr lang="fr-FR" i="1"/>
              <a:t>t</a:t>
            </a:r>
            <a:endParaRPr lang="en-US"/>
          </a:p>
          <a:p>
            <a:pPr marL="457200" indent="-457200"/>
            <a:endParaRPr lang="en-US"/>
          </a:p>
          <a:p>
            <a:pPr marL="457200" indent="-457200"/>
            <a:r>
              <a:rPr lang="en-US"/>
              <a:t>e)  </a:t>
            </a:r>
            <a:r>
              <a:rPr lang="en-US" i="1"/>
              <a:t>h, 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Text Box 2"/>
          <p:cNvSpPr txBox="1">
            <a:spLocks noChangeArrowheads="1"/>
          </p:cNvSpPr>
          <p:nvPr/>
        </p:nvSpPr>
        <p:spPr bwMode="auto">
          <a:xfrm>
            <a:off x="152400" y="914400"/>
            <a:ext cx="8839200" cy="1616075"/>
          </a:xfrm>
          <a:prstGeom prst="rect">
            <a:avLst/>
          </a:prstGeom>
          <a:noFill/>
          <a:ln w="9525">
            <a:noFill/>
            <a:miter lim="800000"/>
            <a:headEnd/>
            <a:tailEnd/>
          </a:ln>
          <a:effectLst/>
        </p:spPr>
        <p:txBody>
          <a:bodyPr>
            <a:spAutoFit/>
          </a:bodyPr>
          <a:lstStyle/>
          <a:p>
            <a:pPr marL="457200" indent="-457200"/>
            <a:r>
              <a:rPr lang="en-US" sz="2000"/>
              <a:t>2.7.1.  A dog is initially walking due east.  He stops, noticing a cat behind him.  He runs due west and stops when the cat disappears into some bushes.  He starts walking due east again.  Then, a motorcycle passes him and he runs due east after it.  The dog gets tired and stops running.  Which of the following graphs correctly represent the position versus time of the dog?</a:t>
            </a:r>
          </a:p>
        </p:txBody>
      </p:sp>
      <p:pic>
        <p:nvPicPr>
          <p:cNvPr id="309251" name="Picture 3" descr="ilq020701"/>
          <p:cNvPicPr>
            <a:picLocks noChangeAspect="1" noChangeArrowheads="1"/>
          </p:cNvPicPr>
          <p:nvPr/>
        </p:nvPicPr>
        <p:blipFill>
          <a:blip r:embed="rId2" cstate="print"/>
          <a:srcRect/>
          <a:stretch>
            <a:fillRect/>
          </a:stretch>
        </p:blipFill>
        <p:spPr bwMode="auto">
          <a:xfrm>
            <a:off x="304800" y="2522538"/>
            <a:ext cx="8515350" cy="403860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Text Box 2"/>
          <p:cNvSpPr txBox="1">
            <a:spLocks noChangeArrowheads="1"/>
          </p:cNvSpPr>
          <p:nvPr/>
        </p:nvSpPr>
        <p:spPr bwMode="auto">
          <a:xfrm>
            <a:off x="152400" y="914400"/>
            <a:ext cx="8839200" cy="1616075"/>
          </a:xfrm>
          <a:prstGeom prst="rect">
            <a:avLst/>
          </a:prstGeom>
          <a:noFill/>
          <a:ln w="9525">
            <a:noFill/>
            <a:miter lim="800000"/>
            <a:headEnd/>
            <a:tailEnd/>
          </a:ln>
          <a:effectLst/>
        </p:spPr>
        <p:txBody>
          <a:bodyPr>
            <a:spAutoFit/>
          </a:bodyPr>
          <a:lstStyle/>
          <a:p>
            <a:pPr marL="457200" indent="-457200"/>
            <a:r>
              <a:rPr lang="en-US" sz="2000"/>
              <a:t>2.7.1.  A dog is initially walking due east.  He stops, noticing a cat behind him.  He runs due west and stops when the cat disappears into some bushes.  He starts walking due east again.  Then, a motorcycle passes him and he runs due east after it.  The dog gets tired and stops running.  Which of the following graphs correctly represent the position versus time of the dog?</a:t>
            </a:r>
          </a:p>
        </p:txBody>
      </p:sp>
      <p:pic>
        <p:nvPicPr>
          <p:cNvPr id="333827" name="Picture 3" descr="ilq020701"/>
          <p:cNvPicPr>
            <a:picLocks noChangeAspect="1" noChangeArrowheads="1"/>
          </p:cNvPicPr>
          <p:nvPr/>
        </p:nvPicPr>
        <p:blipFill>
          <a:blip r:embed="rId2" cstate="print"/>
          <a:srcRect/>
          <a:stretch>
            <a:fillRect/>
          </a:stretch>
        </p:blipFill>
        <p:spPr bwMode="auto">
          <a:xfrm>
            <a:off x="304800" y="2522538"/>
            <a:ext cx="8515350" cy="4038600"/>
          </a:xfrm>
          <a:prstGeom prst="rect">
            <a:avLst/>
          </a:prstGeom>
          <a:noFill/>
        </p:spPr>
      </p:pic>
      <p:sp>
        <p:nvSpPr>
          <p:cNvPr id="333828" name="Rectangle 4"/>
          <p:cNvSpPr>
            <a:spLocks noChangeArrowheads="1"/>
          </p:cNvSpPr>
          <p:nvPr/>
        </p:nvSpPr>
        <p:spPr bwMode="auto">
          <a:xfrm>
            <a:off x="125413" y="2555875"/>
            <a:ext cx="4562475" cy="2058988"/>
          </a:xfrm>
          <a:prstGeom prst="rect">
            <a:avLst/>
          </a:prstGeom>
          <a:noFill/>
          <a:ln w="38100">
            <a:solidFill>
              <a:srgbClr val="FF6600"/>
            </a:solidFill>
            <a:miter lim="800000"/>
            <a:headEnd/>
            <a:tailEnd/>
          </a:ln>
          <a:effectLst/>
        </p:spPr>
        <p:txBody>
          <a:bodyPr wrap="none" anchor="ct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Text Box 2"/>
          <p:cNvSpPr txBox="1">
            <a:spLocks noChangeArrowheads="1"/>
          </p:cNvSpPr>
          <p:nvPr/>
        </p:nvSpPr>
        <p:spPr bwMode="auto">
          <a:xfrm>
            <a:off x="152400" y="914400"/>
            <a:ext cx="8839200" cy="4760913"/>
          </a:xfrm>
          <a:prstGeom prst="rect">
            <a:avLst/>
          </a:prstGeom>
          <a:noFill/>
          <a:ln w="9525">
            <a:noFill/>
            <a:miter lim="800000"/>
            <a:headEnd/>
            <a:tailEnd/>
          </a:ln>
          <a:effectLst/>
        </p:spPr>
        <p:txBody>
          <a:bodyPr>
            <a:spAutoFit/>
          </a:bodyPr>
          <a:lstStyle/>
          <a:p>
            <a:pPr marL="457200" indent="-457200"/>
            <a:r>
              <a:rPr lang="fr-FR" sz="1800"/>
              <a:t>2.7.2. </a:t>
            </a:r>
            <a:r>
              <a:rPr lang="en-US" sz="1800"/>
              <a:t>The graph below represents the speed of a car traveling due east for a portion of its travel along a horizontal road.  Which of the following statements concerning this graph is true?</a:t>
            </a:r>
          </a:p>
          <a:p>
            <a:pPr marL="457200" indent="-457200"/>
            <a:endParaRPr lang="en-US" sz="1800"/>
          </a:p>
          <a:p>
            <a:pPr marL="457200" indent="-457200"/>
            <a:r>
              <a:rPr lang="en-US" sz="1800"/>
              <a:t>a)  The car initially increases its speed, but then the </a:t>
            </a:r>
          </a:p>
          <a:p>
            <a:pPr marL="457200" indent="-457200"/>
            <a:r>
              <a:rPr lang="en-US" sz="1800"/>
              <a:t>speed decreases at a constant rate until the car stops.</a:t>
            </a:r>
          </a:p>
          <a:p>
            <a:pPr marL="457200" indent="-457200"/>
            <a:endParaRPr lang="en-US" sz="1800"/>
          </a:p>
          <a:p>
            <a:pPr marL="457200" indent="-457200"/>
            <a:r>
              <a:rPr lang="en-US" sz="1800"/>
              <a:t>b)  The speed of the car is initially constant, but then </a:t>
            </a:r>
          </a:p>
          <a:p>
            <a:pPr marL="457200" indent="-457200"/>
            <a:r>
              <a:rPr lang="en-US" sz="1800"/>
              <a:t>it has a variable positive acceleration before it stops.</a:t>
            </a:r>
          </a:p>
          <a:p>
            <a:pPr marL="457200" indent="-457200"/>
            <a:endParaRPr lang="en-US" sz="1800"/>
          </a:p>
          <a:p>
            <a:pPr marL="457200" indent="-457200"/>
            <a:r>
              <a:rPr lang="en-US" sz="1800"/>
              <a:t>c)  The car initially has a positive acceleration, but then it has a variable negative acceleration before it stops.</a:t>
            </a:r>
          </a:p>
          <a:p>
            <a:pPr marL="457200" indent="-457200"/>
            <a:endParaRPr lang="en-US" sz="1800"/>
          </a:p>
          <a:p>
            <a:pPr marL="457200" indent="-457200"/>
            <a:r>
              <a:rPr lang="en-US" sz="1800"/>
              <a:t>d)  The car initially has a positive acceleration, but then it has a variable positive acceleration before it stops.</a:t>
            </a:r>
          </a:p>
          <a:p>
            <a:pPr marL="457200" indent="-457200"/>
            <a:endParaRPr lang="en-US" sz="1800"/>
          </a:p>
          <a:p>
            <a:pPr marL="457200" indent="-457200"/>
            <a:r>
              <a:rPr lang="en-US" sz="1800"/>
              <a:t>e)  No information about the acceleration of the car can be determined from this graph.</a:t>
            </a:r>
          </a:p>
        </p:txBody>
      </p:sp>
      <p:pic>
        <p:nvPicPr>
          <p:cNvPr id="311299" name="Picture 3" descr="ilq020702"/>
          <p:cNvPicPr>
            <a:picLocks noChangeAspect="1" noChangeArrowheads="1"/>
          </p:cNvPicPr>
          <p:nvPr/>
        </p:nvPicPr>
        <p:blipFill>
          <a:blip r:embed="rId2" cstate="print"/>
          <a:srcRect/>
          <a:stretch>
            <a:fillRect/>
          </a:stretch>
        </p:blipFill>
        <p:spPr bwMode="auto">
          <a:xfrm>
            <a:off x="5334000" y="1676400"/>
            <a:ext cx="3438525" cy="1752600"/>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Text Box 2"/>
          <p:cNvSpPr txBox="1">
            <a:spLocks noChangeArrowheads="1"/>
          </p:cNvSpPr>
          <p:nvPr/>
        </p:nvSpPr>
        <p:spPr bwMode="auto">
          <a:xfrm>
            <a:off x="152400" y="914400"/>
            <a:ext cx="8839200" cy="4760913"/>
          </a:xfrm>
          <a:prstGeom prst="rect">
            <a:avLst/>
          </a:prstGeom>
          <a:noFill/>
          <a:ln w="9525">
            <a:noFill/>
            <a:miter lim="800000"/>
            <a:headEnd/>
            <a:tailEnd/>
          </a:ln>
          <a:effectLst/>
        </p:spPr>
        <p:txBody>
          <a:bodyPr>
            <a:spAutoFit/>
          </a:bodyPr>
          <a:lstStyle/>
          <a:p>
            <a:pPr marL="457200" indent="-457200"/>
            <a:r>
              <a:rPr lang="fr-FR" sz="1800"/>
              <a:t>2.7.2. </a:t>
            </a:r>
            <a:r>
              <a:rPr lang="en-US" sz="1800"/>
              <a:t>The graph below represents the speed of a car traveling due east for a portion of its travel along a horizontal road.  Which of the following statements concerning this graph is true?</a:t>
            </a:r>
          </a:p>
          <a:p>
            <a:pPr marL="457200" indent="-457200"/>
            <a:endParaRPr lang="en-US" sz="1800"/>
          </a:p>
          <a:p>
            <a:pPr marL="457200" indent="-457200"/>
            <a:r>
              <a:rPr lang="en-US" sz="1800"/>
              <a:t>a)  The car initially increases its speed, but then the </a:t>
            </a:r>
          </a:p>
          <a:p>
            <a:pPr marL="457200" indent="-457200"/>
            <a:r>
              <a:rPr lang="en-US" sz="1800"/>
              <a:t>speed decreases at a constant rate until the car stops.</a:t>
            </a:r>
          </a:p>
          <a:p>
            <a:pPr marL="457200" indent="-457200"/>
            <a:endParaRPr lang="en-US" sz="1800"/>
          </a:p>
          <a:p>
            <a:pPr marL="457200" indent="-457200"/>
            <a:r>
              <a:rPr lang="en-US" sz="1800"/>
              <a:t>b)  The speed of the car is initially constant, but then </a:t>
            </a:r>
          </a:p>
          <a:p>
            <a:pPr marL="457200" indent="-457200"/>
            <a:r>
              <a:rPr lang="en-US" sz="1800"/>
              <a:t>it has a variable positive acceleration before it stops.</a:t>
            </a:r>
          </a:p>
          <a:p>
            <a:pPr marL="457200" indent="-457200"/>
            <a:endParaRPr lang="en-US" sz="1800"/>
          </a:p>
          <a:p>
            <a:pPr marL="457200" indent="-457200"/>
            <a:r>
              <a:rPr lang="en-US" sz="1800"/>
              <a:t>c)  The car initially has a positive acceleration, but then it has a variable negative acceleration before it stops.</a:t>
            </a:r>
          </a:p>
          <a:p>
            <a:pPr marL="457200" indent="-457200"/>
            <a:endParaRPr lang="en-US" sz="1800"/>
          </a:p>
          <a:p>
            <a:pPr marL="457200" indent="-457200"/>
            <a:r>
              <a:rPr lang="en-US" sz="1800"/>
              <a:t>d)  The car initially has a positive acceleration, but then it has a variable positive acceleration before it stops.</a:t>
            </a:r>
          </a:p>
          <a:p>
            <a:pPr marL="457200" indent="-457200"/>
            <a:endParaRPr lang="en-US" sz="1800"/>
          </a:p>
          <a:p>
            <a:pPr marL="457200" indent="-457200"/>
            <a:r>
              <a:rPr lang="en-US" sz="1800"/>
              <a:t>e)  No information about the acceleration of the car can be determined from this graph.</a:t>
            </a:r>
          </a:p>
        </p:txBody>
      </p:sp>
      <p:pic>
        <p:nvPicPr>
          <p:cNvPr id="334851" name="Picture 3" descr="ilq020702"/>
          <p:cNvPicPr>
            <a:picLocks noChangeAspect="1" noChangeArrowheads="1"/>
          </p:cNvPicPr>
          <p:nvPr/>
        </p:nvPicPr>
        <p:blipFill>
          <a:blip r:embed="rId2" cstate="print"/>
          <a:srcRect/>
          <a:stretch>
            <a:fillRect/>
          </a:stretch>
        </p:blipFill>
        <p:spPr bwMode="auto">
          <a:xfrm>
            <a:off x="5334000" y="1676400"/>
            <a:ext cx="3438525" cy="1752600"/>
          </a:xfrm>
          <a:prstGeom prst="rect">
            <a:avLst/>
          </a:prstGeom>
          <a:noFill/>
        </p:spPr>
      </p:pic>
      <p:sp>
        <p:nvSpPr>
          <p:cNvPr id="334852" name="Rectangle 4"/>
          <p:cNvSpPr>
            <a:spLocks noChangeArrowheads="1"/>
          </p:cNvSpPr>
          <p:nvPr/>
        </p:nvSpPr>
        <p:spPr bwMode="auto">
          <a:xfrm>
            <a:off x="179388" y="3552825"/>
            <a:ext cx="8747125" cy="893763"/>
          </a:xfrm>
          <a:prstGeom prst="rect">
            <a:avLst/>
          </a:prstGeom>
          <a:noFill/>
          <a:ln w="38100">
            <a:solidFill>
              <a:srgbClr val="FF6600"/>
            </a:solidFill>
            <a:miter lim="800000"/>
            <a:headEnd/>
            <a:tailEnd/>
          </a:ln>
          <a:effectLst/>
        </p:spPr>
        <p:txBody>
          <a:bodyPr wrap="none" anchor="ct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Text Box 2"/>
          <p:cNvSpPr txBox="1">
            <a:spLocks noChangeArrowheads="1"/>
          </p:cNvSpPr>
          <p:nvPr/>
        </p:nvSpPr>
        <p:spPr bwMode="auto">
          <a:xfrm>
            <a:off x="152400" y="914400"/>
            <a:ext cx="8839200" cy="5568950"/>
          </a:xfrm>
          <a:prstGeom prst="rect">
            <a:avLst/>
          </a:prstGeom>
          <a:noFill/>
          <a:ln w="9525">
            <a:noFill/>
            <a:miter lim="800000"/>
            <a:headEnd/>
            <a:tailEnd/>
          </a:ln>
          <a:effectLst/>
        </p:spPr>
        <p:txBody>
          <a:bodyPr>
            <a:spAutoFit/>
          </a:bodyPr>
          <a:lstStyle/>
          <a:p>
            <a:pPr marL="457200" indent="-457200"/>
            <a:r>
              <a:rPr lang="en-US"/>
              <a:t>2.1.2. A race car, traveling at constant speed, makes one lap around a circular track of radius </a:t>
            </a:r>
            <a:r>
              <a:rPr lang="en-US" i="1"/>
              <a:t>r</a:t>
            </a:r>
            <a:r>
              <a:rPr lang="en-US"/>
              <a:t> in a time </a:t>
            </a:r>
            <a:r>
              <a:rPr lang="en-US" i="1"/>
              <a:t>t</a:t>
            </a:r>
            <a:r>
              <a:rPr lang="en-US"/>
              <a:t>.  The circumference of a circle is given by </a:t>
            </a:r>
            <a:r>
              <a:rPr lang="en-US" i="1"/>
              <a:t>C</a:t>
            </a:r>
            <a:r>
              <a:rPr lang="en-US"/>
              <a:t> = 2</a:t>
            </a:r>
            <a:r>
              <a:rPr lang="en-US">
                <a:sym typeface="Symbol" pitchFamily="18" charset="2"/>
              </a:rPr>
              <a:t></a:t>
            </a:r>
            <a:r>
              <a:rPr lang="en-US" i="1"/>
              <a:t>r.</a:t>
            </a:r>
            <a:r>
              <a:rPr lang="en-US"/>
              <a:t>  Which one of the following statements concerning this car is true?</a:t>
            </a:r>
          </a:p>
          <a:p>
            <a:pPr marL="457200" indent="-457200"/>
            <a:endParaRPr lang="en-US"/>
          </a:p>
          <a:p>
            <a:pPr marL="457200" indent="-457200"/>
            <a:r>
              <a:rPr lang="en-US"/>
              <a:t>a)  The displacement of the car does not change with time.</a:t>
            </a:r>
          </a:p>
          <a:p>
            <a:pPr marL="457200" indent="-457200"/>
            <a:endParaRPr lang="en-US"/>
          </a:p>
          <a:p>
            <a:pPr marL="457200" indent="-457200"/>
            <a:r>
              <a:rPr lang="en-US"/>
              <a:t>b)  The instantaneous velocity of the car is constant.</a:t>
            </a:r>
          </a:p>
          <a:p>
            <a:pPr marL="457200" indent="-457200"/>
            <a:endParaRPr lang="en-US"/>
          </a:p>
          <a:p>
            <a:pPr marL="457200" indent="-457200"/>
            <a:r>
              <a:rPr lang="en-US"/>
              <a:t>c)  The average speed of the car is the same over any time interval.</a:t>
            </a:r>
          </a:p>
          <a:p>
            <a:pPr marL="457200" indent="-457200"/>
            <a:endParaRPr lang="en-US"/>
          </a:p>
          <a:p>
            <a:pPr marL="457200" indent="-457200"/>
            <a:r>
              <a:rPr lang="en-US"/>
              <a:t>d)  The average velocity of the car is the same over any time interval.</a:t>
            </a:r>
          </a:p>
          <a:p>
            <a:pPr marL="457200" indent="-457200"/>
            <a:endParaRPr lang="en-US"/>
          </a:p>
          <a:p>
            <a:pPr marL="457200" indent="-457200"/>
            <a:r>
              <a:rPr lang="en-US"/>
              <a:t>e)  The average speed of the car over any time interval is equal to the magnitude of the average velocity over the same time interval.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ChangeArrowheads="1"/>
          </p:cNvSpPr>
          <p:nvPr/>
        </p:nvSpPr>
        <p:spPr bwMode="auto">
          <a:xfrm>
            <a:off x="123825" y="4024313"/>
            <a:ext cx="8747125" cy="893762"/>
          </a:xfrm>
          <a:prstGeom prst="rect">
            <a:avLst/>
          </a:prstGeom>
          <a:noFill/>
          <a:ln w="38100">
            <a:solidFill>
              <a:srgbClr val="FF6600"/>
            </a:solidFill>
            <a:miter lim="800000"/>
            <a:headEnd/>
            <a:tailEnd/>
          </a:ln>
          <a:effectLst/>
        </p:spPr>
        <p:txBody>
          <a:bodyPr wrap="none" anchor="ctr"/>
          <a:lstStyle/>
          <a:p>
            <a:endParaRPr lang="en-US"/>
          </a:p>
        </p:txBody>
      </p:sp>
      <p:sp>
        <p:nvSpPr>
          <p:cNvPr id="279555" name="Text Box 3"/>
          <p:cNvSpPr txBox="1">
            <a:spLocks noChangeArrowheads="1"/>
          </p:cNvSpPr>
          <p:nvPr/>
        </p:nvSpPr>
        <p:spPr bwMode="auto">
          <a:xfrm>
            <a:off x="152400" y="914400"/>
            <a:ext cx="8839200" cy="5568950"/>
          </a:xfrm>
          <a:prstGeom prst="rect">
            <a:avLst/>
          </a:prstGeom>
          <a:noFill/>
          <a:ln w="9525">
            <a:noFill/>
            <a:miter lim="800000"/>
            <a:headEnd/>
            <a:tailEnd/>
          </a:ln>
          <a:effectLst/>
        </p:spPr>
        <p:txBody>
          <a:bodyPr>
            <a:spAutoFit/>
          </a:bodyPr>
          <a:lstStyle/>
          <a:p>
            <a:pPr marL="457200" indent="-457200"/>
            <a:r>
              <a:rPr lang="en-US"/>
              <a:t>2.1.2. A race car, traveling at constant speed, makes one lap around a circular track of radius </a:t>
            </a:r>
            <a:r>
              <a:rPr lang="en-US" i="1"/>
              <a:t>r</a:t>
            </a:r>
            <a:r>
              <a:rPr lang="en-US"/>
              <a:t> in a time </a:t>
            </a:r>
            <a:r>
              <a:rPr lang="en-US" i="1"/>
              <a:t>t</a:t>
            </a:r>
            <a:r>
              <a:rPr lang="en-US"/>
              <a:t>.  The circumference of a circle is given by </a:t>
            </a:r>
            <a:r>
              <a:rPr lang="en-US" i="1"/>
              <a:t>C</a:t>
            </a:r>
            <a:r>
              <a:rPr lang="en-US"/>
              <a:t> = 2</a:t>
            </a:r>
            <a:r>
              <a:rPr lang="en-US">
                <a:sym typeface="Symbol" pitchFamily="18" charset="2"/>
              </a:rPr>
              <a:t></a:t>
            </a:r>
            <a:r>
              <a:rPr lang="en-US" i="1"/>
              <a:t>r.</a:t>
            </a:r>
            <a:r>
              <a:rPr lang="en-US"/>
              <a:t>  Which one of the following statements concerning this car is true?</a:t>
            </a:r>
          </a:p>
          <a:p>
            <a:pPr marL="457200" indent="-457200"/>
            <a:endParaRPr lang="en-US"/>
          </a:p>
          <a:p>
            <a:pPr marL="457200" indent="-457200"/>
            <a:r>
              <a:rPr lang="en-US"/>
              <a:t>a)  The displacement of the car does not change with time.</a:t>
            </a:r>
          </a:p>
          <a:p>
            <a:pPr marL="457200" indent="-457200"/>
            <a:endParaRPr lang="en-US"/>
          </a:p>
          <a:p>
            <a:pPr marL="457200" indent="-457200"/>
            <a:r>
              <a:rPr lang="en-US"/>
              <a:t>b)  The instantaneous velocity of the car is constant.</a:t>
            </a:r>
          </a:p>
          <a:p>
            <a:pPr marL="457200" indent="-457200"/>
            <a:endParaRPr lang="en-US"/>
          </a:p>
          <a:p>
            <a:pPr marL="457200" indent="-457200"/>
            <a:r>
              <a:rPr lang="en-US"/>
              <a:t>c)  The average speed of the car is the same over any time interval.</a:t>
            </a:r>
          </a:p>
          <a:p>
            <a:pPr marL="457200" indent="-457200"/>
            <a:endParaRPr lang="en-US"/>
          </a:p>
          <a:p>
            <a:pPr marL="457200" indent="-457200"/>
            <a:r>
              <a:rPr lang="en-US"/>
              <a:t>d)  The average velocity of the car is the same over any time interval.</a:t>
            </a:r>
          </a:p>
          <a:p>
            <a:pPr marL="457200" indent="-457200"/>
            <a:endParaRPr lang="en-US"/>
          </a:p>
          <a:p>
            <a:pPr marL="457200" indent="-457200"/>
            <a:r>
              <a:rPr lang="en-US"/>
              <a:t>e)  The average speed of the car over any time interval is equal to the magnitude of the average velocity over the same time interval.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Text Box 2"/>
          <p:cNvSpPr txBox="1">
            <a:spLocks noChangeArrowheads="1"/>
          </p:cNvSpPr>
          <p:nvPr/>
        </p:nvSpPr>
        <p:spPr bwMode="auto">
          <a:xfrm>
            <a:off x="152400" y="914400"/>
            <a:ext cx="8839200" cy="5451475"/>
          </a:xfrm>
          <a:prstGeom prst="rect">
            <a:avLst/>
          </a:prstGeom>
          <a:noFill/>
          <a:ln w="9525">
            <a:noFill/>
            <a:miter lim="800000"/>
            <a:headEnd/>
            <a:tailEnd/>
          </a:ln>
          <a:effectLst/>
        </p:spPr>
        <p:txBody>
          <a:bodyPr>
            <a:spAutoFit/>
          </a:bodyPr>
          <a:lstStyle/>
          <a:p>
            <a:pPr marL="457200" indent="-457200"/>
            <a:r>
              <a:rPr lang="en-US" sz="2200"/>
              <a:t>2.2.1. A turtle and a rabbit are to have a race.  The turtle’s average speed is 0.9 m/s.  The rabbit’s average speed is 9 m/s.  The distance from the starting line to the finish line is 1500 m.  The rabbit decides to let the turtle run before he starts running to give the turtle a head start.  What, approximately, is the maximum time the rabbit can wait before starting to run and still win the race?</a:t>
            </a:r>
          </a:p>
          <a:p>
            <a:pPr marL="457200" indent="-457200"/>
            <a:endParaRPr lang="en-US" sz="2200"/>
          </a:p>
          <a:p>
            <a:pPr marL="457200" indent="-457200"/>
            <a:r>
              <a:rPr lang="en-US" sz="2200"/>
              <a:t>a)  15 minutes</a:t>
            </a:r>
          </a:p>
          <a:p>
            <a:pPr marL="457200" indent="-457200"/>
            <a:endParaRPr lang="en-US" sz="2200"/>
          </a:p>
          <a:p>
            <a:pPr marL="457200" indent="-457200"/>
            <a:r>
              <a:rPr lang="en-US" sz="2200"/>
              <a:t>b)  18 minutes</a:t>
            </a:r>
          </a:p>
          <a:p>
            <a:pPr marL="457200" indent="-457200"/>
            <a:endParaRPr lang="en-US" sz="2200"/>
          </a:p>
          <a:p>
            <a:pPr marL="457200" indent="-457200"/>
            <a:r>
              <a:rPr lang="en-US" sz="2200"/>
              <a:t>c)  20 minutes</a:t>
            </a:r>
          </a:p>
          <a:p>
            <a:pPr marL="457200" indent="-457200"/>
            <a:endParaRPr lang="en-US" sz="2200"/>
          </a:p>
          <a:p>
            <a:pPr marL="457200" indent="-457200"/>
            <a:r>
              <a:rPr lang="en-US" sz="2200"/>
              <a:t>d)  22 minutes</a:t>
            </a:r>
          </a:p>
          <a:p>
            <a:pPr marL="457200" indent="-457200"/>
            <a:endParaRPr lang="en-US" sz="2200"/>
          </a:p>
          <a:p>
            <a:pPr marL="457200" indent="-457200"/>
            <a:r>
              <a:rPr lang="en-US" sz="2200"/>
              <a:t>e)  25 minutes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ChangeArrowheads="1"/>
          </p:cNvSpPr>
          <p:nvPr/>
        </p:nvSpPr>
        <p:spPr bwMode="auto">
          <a:xfrm>
            <a:off x="82550" y="5715000"/>
            <a:ext cx="8747125" cy="893763"/>
          </a:xfrm>
          <a:prstGeom prst="rect">
            <a:avLst/>
          </a:prstGeom>
          <a:noFill/>
          <a:ln w="38100">
            <a:solidFill>
              <a:srgbClr val="FF6600"/>
            </a:solidFill>
            <a:miter lim="800000"/>
            <a:headEnd/>
            <a:tailEnd/>
          </a:ln>
          <a:effectLst/>
        </p:spPr>
        <p:txBody>
          <a:bodyPr wrap="none" anchor="ctr"/>
          <a:lstStyle/>
          <a:p>
            <a:endParaRPr lang="en-US"/>
          </a:p>
        </p:txBody>
      </p:sp>
      <p:sp>
        <p:nvSpPr>
          <p:cNvPr id="281603" name="Text Box 3"/>
          <p:cNvSpPr txBox="1">
            <a:spLocks noChangeArrowheads="1"/>
          </p:cNvSpPr>
          <p:nvPr/>
        </p:nvSpPr>
        <p:spPr bwMode="auto">
          <a:xfrm>
            <a:off x="152400" y="914400"/>
            <a:ext cx="8839200" cy="5451475"/>
          </a:xfrm>
          <a:prstGeom prst="rect">
            <a:avLst/>
          </a:prstGeom>
          <a:noFill/>
          <a:ln w="9525">
            <a:noFill/>
            <a:miter lim="800000"/>
            <a:headEnd/>
            <a:tailEnd/>
          </a:ln>
          <a:effectLst/>
        </p:spPr>
        <p:txBody>
          <a:bodyPr>
            <a:spAutoFit/>
          </a:bodyPr>
          <a:lstStyle/>
          <a:p>
            <a:pPr marL="457200" indent="-457200"/>
            <a:r>
              <a:rPr lang="en-US" sz="2200"/>
              <a:t>2.2.1. A turtle and a rabbit are to have a race.  The turtle’s average speed is 0.9 m/s.  The rabbit’s average speed is 9 m/s.  The distance from the starting line to the finish line is 1500 m.  The rabbit decides to let the turtle run before he starts running to give the turtle a head start.  What, approximately, is the maximum time the rabbit can wait before starting to run and still win the race?</a:t>
            </a:r>
          </a:p>
          <a:p>
            <a:pPr marL="457200" indent="-457200"/>
            <a:endParaRPr lang="en-US" sz="2200"/>
          </a:p>
          <a:p>
            <a:pPr marL="457200" indent="-457200"/>
            <a:r>
              <a:rPr lang="en-US" sz="2200"/>
              <a:t>a)  15 minutes</a:t>
            </a:r>
          </a:p>
          <a:p>
            <a:pPr marL="457200" indent="-457200"/>
            <a:endParaRPr lang="en-US" sz="2200"/>
          </a:p>
          <a:p>
            <a:pPr marL="457200" indent="-457200"/>
            <a:r>
              <a:rPr lang="en-US" sz="2200"/>
              <a:t>b)  18 minutes</a:t>
            </a:r>
          </a:p>
          <a:p>
            <a:pPr marL="457200" indent="-457200"/>
            <a:endParaRPr lang="en-US" sz="2200"/>
          </a:p>
          <a:p>
            <a:pPr marL="457200" indent="-457200"/>
            <a:r>
              <a:rPr lang="en-US" sz="2200"/>
              <a:t>c)  20 minutes</a:t>
            </a:r>
          </a:p>
          <a:p>
            <a:pPr marL="457200" indent="-457200"/>
            <a:endParaRPr lang="en-US" sz="2200"/>
          </a:p>
          <a:p>
            <a:pPr marL="457200" indent="-457200"/>
            <a:r>
              <a:rPr lang="en-US" sz="2200"/>
              <a:t>d)  22 minutes</a:t>
            </a:r>
          </a:p>
          <a:p>
            <a:pPr marL="457200" indent="-457200"/>
            <a:endParaRPr lang="en-US" sz="2200"/>
          </a:p>
          <a:p>
            <a:pPr marL="457200" indent="-457200"/>
            <a:r>
              <a:rPr lang="en-US" sz="2200"/>
              <a:t>e)  25 minutes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Text Box 2"/>
          <p:cNvSpPr txBox="1">
            <a:spLocks noChangeArrowheads="1"/>
          </p:cNvSpPr>
          <p:nvPr/>
        </p:nvSpPr>
        <p:spPr bwMode="auto">
          <a:xfrm>
            <a:off x="152400" y="914400"/>
            <a:ext cx="8839200" cy="5578475"/>
          </a:xfrm>
          <a:prstGeom prst="rect">
            <a:avLst/>
          </a:prstGeom>
          <a:noFill/>
          <a:ln w="9525">
            <a:noFill/>
            <a:miter lim="800000"/>
            <a:headEnd/>
            <a:tailEnd/>
          </a:ln>
          <a:effectLst/>
        </p:spPr>
        <p:txBody>
          <a:bodyPr>
            <a:spAutoFit/>
          </a:bodyPr>
          <a:lstStyle/>
          <a:p>
            <a:pPr marL="457200" indent="-457200"/>
            <a:r>
              <a:rPr lang="en-US" sz="2000"/>
              <a:t>2.2.2. A turtle, moving at a constant velocity of 0.9 m/s due south, is in a race with a rabbit, who runs at a moderate speed of 9 m/s.  When the turtle is 45 m from the finish line, the rabbit begins taunting the turtle by running from the turtle to the finish line (without crossing it) and back to the turtle.  The rabbit continues going back and forth between the turtle and the finish line until the turtle crosses the finish line.  About how many meters does the rabbit travel as the turtle travels that last 45 m?  Assume the rabbit always runs at 9 m/s and doesn’t lose any time changing direction.</a:t>
            </a:r>
          </a:p>
          <a:p>
            <a:pPr marL="457200" indent="-457200"/>
            <a:endParaRPr lang="en-US" sz="2000"/>
          </a:p>
          <a:p>
            <a:pPr marL="457200" indent="-457200"/>
            <a:r>
              <a:rPr lang="en-US" sz="2000"/>
              <a:t>a)  180 m</a:t>
            </a:r>
          </a:p>
          <a:p>
            <a:pPr marL="457200" indent="-457200"/>
            <a:endParaRPr lang="en-US" sz="2000"/>
          </a:p>
          <a:p>
            <a:pPr marL="457200" indent="-457200"/>
            <a:r>
              <a:rPr lang="en-US" sz="2000"/>
              <a:t>b)  270 m</a:t>
            </a:r>
          </a:p>
          <a:p>
            <a:pPr marL="457200" indent="-457200"/>
            <a:endParaRPr lang="en-US" sz="2000"/>
          </a:p>
          <a:p>
            <a:pPr marL="457200" indent="-457200"/>
            <a:r>
              <a:rPr lang="en-US" sz="2000"/>
              <a:t>c)  360 m</a:t>
            </a:r>
          </a:p>
          <a:p>
            <a:pPr marL="457200" indent="-457200"/>
            <a:endParaRPr lang="en-US" sz="2000"/>
          </a:p>
          <a:p>
            <a:pPr marL="457200" indent="-457200"/>
            <a:r>
              <a:rPr lang="en-US" sz="2000"/>
              <a:t>d)  450 m</a:t>
            </a:r>
          </a:p>
          <a:p>
            <a:pPr marL="457200" indent="-457200"/>
            <a:endParaRPr lang="en-US" sz="2000"/>
          </a:p>
          <a:p>
            <a:pPr marL="457200" indent="-457200"/>
            <a:r>
              <a:rPr lang="en-US" sz="2000"/>
              <a:t>e)  540 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ChangeArrowheads="1"/>
          </p:cNvSpPr>
          <p:nvPr/>
        </p:nvSpPr>
        <p:spPr bwMode="auto">
          <a:xfrm>
            <a:off x="111125" y="5314950"/>
            <a:ext cx="8664575" cy="727075"/>
          </a:xfrm>
          <a:prstGeom prst="rect">
            <a:avLst/>
          </a:prstGeom>
          <a:noFill/>
          <a:ln w="38100">
            <a:solidFill>
              <a:srgbClr val="FF6600"/>
            </a:solidFill>
            <a:miter lim="800000"/>
            <a:headEnd/>
            <a:tailEnd/>
          </a:ln>
          <a:effectLst/>
        </p:spPr>
        <p:txBody>
          <a:bodyPr wrap="none" anchor="ctr"/>
          <a:lstStyle/>
          <a:p>
            <a:endParaRPr lang="en-US"/>
          </a:p>
        </p:txBody>
      </p:sp>
      <p:sp>
        <p:nvSpPr>
          <p:cNvPr id="283651" name="Text Box 3"/>
          <p:cNvSpPr txBox="1">
            <a:spLocks noChangeArrowheads="1"/>
          </p:cNvSpPr>
          <p:nvPr/>
        </p:nvSpPr>
        <p:spPr bwMode="auto">
          <a:xfrm>
            <a:off x="152400" y="914400"/>
            <a:ext cx="8839200" cy="5578475"/>
          </a:xfrm>
          <a:prstGeom prst="rect">
            <a:avLst/>
          </a:prstGeom>
          <a:noFill/>
          <a:ln w="9525">
            <a:noFill/>
            <a:miter lim="800000"/>
            <a:headEnd/>
            <a:tailEnd/>
          </a:ln>
          <a:effectLst/>
        </p:spPr>
        <p:txBody>
          <a:bodyPr>
            <a:spAutoFit/>
          </a:bodyPr>
          <a:lstStyle/>
          <a:p>
            <a:pPr marL="457200" indent="-457200"/>
            <a:r>
              <a:rPr lang="en-US" sz="2000"/>
              <a:t>2.2.2. A turtle, moving at a constant velocity of 0.9 m/s due south, is in a race with a rabbit, who runs at a moderate speed of 9 m/s.  When the turtle is 45 m from the finish line, the rabbit begins taunting the turtle by running from the turtle to the finish line (without crossing it) and back to the turtle.  The rabbit continues going back and forth between the turtle and the finish line until the turtle crosses the finish line.  About how many meters does the rabbit travel as the turtle travels that last 45 m?  Assume the rabbit always runs at 9 m/s and doesn’t lose any time changing direction.</a:t>
            </a:r>
          </a:p>
          <a:p>
            <a:pPr marL="457200" indent="-457200"/>
            <a:endParaRPr lang="en-US" sz="2000"/>
          </a:p>
          <a:p>
            <a:pPr marL="457200" indent="-457200"/>
            <a:r>
              <a:rPr lang="en-US" sz="2000"/>
              <a:t>a)  180 m</a:t>
            </a:r>
          </a:p>
          <a:p>
            <a:pPr marL="457200" indent="-457200"/>
            <a:endParaRPr lang="en-US" sz="2000"/>
          </a:p>
          <a:p>
            <a:pPr marL="457200" indent="-457200"/>
            <a:r>
              <a:rPr lang="en-US" sz="2000"/>
              <a:t>b)  270 m</a:t>
            </a:r>
          </a:p>
          <a:p>
            <a:pPr marL="457200" indent="-457200"/>
            <a:endParaRPr lang="en-US" sz="2000"/>
          </a:p>
          <a:p>
            <a:pPr marL="457200" indent="-457200"/>
            <a:r>
              <a:rPr lang="en-US" sz="2000"/>
              <a:t>c)  360 m</a:t>
            </a:r>
          </a:p>
          <a:p>
            <a:pPr marL="457200" indent="-457200"/>
            <a:endParaRPr lang="en-US" sz="2000"/>
          </a:p>
          <a:p>
            <a:pPr marL="457200" indent="-457200"/>
            <a:r>
              <a:rPr lang="en-US" sz="2000"/>
              <a:t>d)  450 m</a:t>
            </a:r>
          </a:p>
          <a:p>
            <a:pPr marL="457200" indent="-457200"/>
            <a:endParaRPr lang="en-US" sz="2000"/>
          </a:p>
          <a:p>
            <a:pPr marL="457200" indent="-457200"/>
            <a:r>
              <a:rPr lang="en-US" sz="2000"/>
              <a:t>e)  540 m</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rgbClr val="FF66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38100" cap="flat" cmpd="sng" algn="ctr">
          <a:solidFill>
            <a:srgbClr val="FF66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881</TotalTime>
  <Words>4162</Words>
  <Application>Microsoft Office PowerPoint</Application>
  <PresentationFormat>On-screen Show (4:3)</PresentationFormat>
  <Paragraphs>390</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Company>JWS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gosnato</dc:creator>
  <cp:lastModifiedBy>LHAUG</cp:lastModifiedBy>
  <cp:revision>146</cp:revision>
  <dcterms:created xsi:type="dcterms:W3CDTF">2006-10-25T15:39:08Z</dcterms:created>
  <dcterms:modified xsi:type="dcterms:W3CDTF">2012-09-12T15:17:25Z</dcterms:modified>
</cp:coreProperties>
</file>